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7" r:id="rId5"/>
    <p:sldId id="272" r:id="rId6"/>
    <p:sldId id="273" r:id="rId7"/>
    <p:sldId id="274" r:id="rId8"/>
    <p:sldId id="275" r:id="rId9"/>
    <p:sldId id="271" r:id="rId10"/>
    <p:sldId id="276" r:id="rId11"/>
    <p:sldId id="259" r:id="rId12"/>
    <p:sldId id="278" r:id="rId13"/>
    <p:sldId id="265" r:id="rId14"/>
    <p:sldId id="280" r:id="rId15"/>
    <p:sldId id="281" r:id="rId16"/>
    <p:sldId id="286" r:id="rId17"/>
    <p:sldId id="291" r:id="rId18"/>
    <p:sldId id="287" r:id="rId19"/>
    <p:sldId id="288" r:id="rId20"/>
    <p:sldId id="289" r:id="rId21"/>
    <p:sldId id="293" r:id="rId22"/>
    <p:sldId id="294" r:id="rId23"/>
    <p:sldId id="295" r:id="rId24"/>
    <p:sldId id="290" r:id="rId25"/>
    <p:sldId id="297" r:id="rId26"/>
    <p:sldId id="268" r:id="rId27"/>
    <p:sldId id="269" r:id="rId28"/>
    <p:sldId id="2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8"/>
    <p:restoredTop sz="81210"/>
  </p:normalViewPr>
  <p:slideViewPr>
    <p:cSldViewPr snapToGrid="0">
      <p:cViewPr varScale="1">
        <p:scale>
          <a:sx n="87" d="100"/>
          <a:sy n="87" d="100"/>
        </p:scale>
        <p:origin x="1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204E1-ABE3-D343-AA36-D09F647EE525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8EA25-EEB8-084A-88B5-9E6D249D2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8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26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76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29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Pics sourced from </a:t>
            </a:r>
            <a:r>
              <a:rPr lang="en-US" dirty="0" err="1"/>
              <a:t>Rotstein</a:t>
            </a:r>
            <a:r>
              <a:rPr lang="en-US" dirty="0"/>
              <a:t> et al, 2023 - https://</a:t>
            </a:r>
            <a:r>
              <a:rPr lang="en-US" dirty="0" err="1"/>
              <a:t>rotsteinnoam.github.io</a:t>
            </a:r>
            <a:r>
              <a:rPr lang="en-US" dirty="0"/>
              <a:t>/</a:t>
            </a:r>
            <a:r>
              <a:rPr lang="en-US" dirty="0" err="1"/>
              <a:t>FuseCap</a:t>
            </a:r>
            <a:r>
              <a:rPr lang="en-US" dirty="0"/>
              <a:t>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9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12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93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9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1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6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10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80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68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9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 sourced from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langchain</a:t>
            </a:r>
            <a:r>
              <a:rPr lang="en-US" dirty="0"/>
              <a:t>-ai/rag-from-scratch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2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4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9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13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0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9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6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7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6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EA25-EEB8-084A-88B5-9E6D249D28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9287-365A-8281-97F8-E247051C0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46A5E-4999-02E8-F3DD-23326CCE8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11175-4FF5-7F02-8EE3-5CE37389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7B3A-DC63-844E-8266-7A99723FCAD2}" type="datetime1">
              <a:rPr lang="en-CA" smtClean="0"/>
              <a:t>2024-05-01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55DF1-56E9-99F2-2BF2-3881900E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055E2-998A-5E37-25CB-440B14B5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53B4-F52F-4634-48BA-19BE0927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6356B-D2F0-9EF4-2904-3C8BF893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E0A85-6BDF-2796-23E3-6743B1ED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D0C3-85DB-8A44-9099-BCF50EDC221F}" type="datetime1">
              <a:rPr lang="en-CA" smtClean="0"/>
              <a:t>2024-05-01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2DD-5C6C-0665-DA91-C745AD53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EDA0C-0F29-E657-BBB7-CEDE91C9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2877EB-74F4-683D-B05E-69BE78226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41A90-DF40-9541-405C-F79F8A374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A572A-602B-E675-5ADA-13CDB78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FAFC-DA48-8749-9DD8-C51957C794C9}" type="datetime1">
              <a:rPr lang="en-CA" smtClean="0"/>
              <a:t>2024-05-01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BF913-68FB-56E5-1A3A-0C09EF73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844E1-7126-35AB-569D-36B0BB9A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4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DFEA-0084-2EDD-6525-68154134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4B88-BA2D-F077-1735-F4D5EEC7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5742-4A6B-1C48-9D09-E651C096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33FE-BDBD-B24D-92CD-B0405A07C864}" type="datetime1">
              <a:rPr lang="en-CA" smtClean="0"/>
              <a:t>2024-05-01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F00C-87B3-F98E-4D0B-0D444156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78A42-9298-8406-1545-86E6CEBF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0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1B31-E187-0901-C1EE-AC9CBD6FF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77DD9-65EB-AD1F-25F4-142DB7212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7D81B-350B-660A-BF30-2C6A24AD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CC9B4-A622-BD42-9C87-57E30291156C}" type="datetime1">
              <a:rPr lang="en-CA" smtClean="0"/>
              <a:t>2024-05-01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8BE44-16F3-3088-7E33-AF5B4C52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C77FD-D903-3F26-9468-8F5DBD4D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2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41A9-4ABA-53EE-AA4B-8E32E366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1FF3-271E-E83B-4897-794488E4B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4E056-9C00-1C15-3F1B-20BFCEFBD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65439-CFA2-EDCA-B9B0-51EB36DD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4FF48-AF4F-8540-8416-AA0969535DD9}" type="datetime1">
              <a:rPr lang="en-CA" smtClean="0"/>
              <a:t>2024-05-01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8944D-E995-18DB-7E46-727963D1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A36AA-5C4E-E79D-1DAC-FC77BE40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06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2575-B3EF-90B6-0D3D-D576306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0D5CD-1218-017A-3C0F-CE12B87C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EB359-A881-9AC7-65E9-271F3961F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BC8F7-B592-873D-FCE6-7514DB194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CB295-6D4C-4FAE-5AF3-9BFC291D6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6F4C5B-30A8-2089-6A62-4B24ED27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61CE-C626-D743-AEE6-B8628801E2C7}" type="datetime1">
              <a:rPr lang="en-CA" smtClean="0"/>
              <a:t>2024-05-01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6D7D6E-8E89-293D-FF9A-FAC1DE73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58F3E-B4F1-D672-7158-1A2FE901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7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CC32-3AD2-27EC-0315-EBFB1E3B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CBB0D-C239-D42A-63D5-44339824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2202-F47C-164E-8820-55397B5035D7}" type="datetime1">
              <a:rPr lang="en-CA" smtClean="0"/>
              <a:t>2024-05-01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107D0-26CF-DC30-31E8-3548D0BC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3A095-D2FA-7088-F008-4D830AC2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9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799E2-C475-C1B9-BFB9-3FFE95FE2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2AB3C-D5EC-2948-A8A8-DFABD2BD32C0}" type="datetime1">
              <a:rPr lang="en-CA" smtClean="0"/>
              <a:t>2024-05-01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AA36C-BC6E-4F88-DB57-44F42157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E9D3-3413-2232-B1C2-C4CD7BD3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9F34-D0C0-EFDB-9A26-02C8D114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3BCDE-2882-C06F-53DB-BE7C0970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A5540-24FD-60AE-2FEA-800834965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B878D-8833-F7AA-C1BC-3F0C520D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AFE3E-ED98-844D-91FF-F829F6BBA688}" type="datetime1">
              <a:rPr lang="en-CA" smtClean="0"/>
              <a:t>2024-05-01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013C9-DED9-FF71-C65C-74644CD7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279D2-59F6-FCF8-5CA4-5065423A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8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755E6-8DF0-0D6C-663F-1AFD4083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C2326-AC74-33DE-4180-497EA29CF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8127C-D381-15CA-3C23-5B3B8D30B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E2B4E-1EFD-ABBA-8085-E617DCF4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88BD-4570-D04F-83D0-0AF6BB44F141}" type="datetime1">
              <a:rPr lang="en-CA" smtClean="0"/>
              <a:t>2024-05-01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34E90-2A8E-4694-B3ED-5E61145C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AFAE5-26ED-C1A6-66D9-7C914484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C4596-C9D3-BED2-CA88-7398AD64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6F954-3A13-590C-B60B-19680B2CF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99F04-9BAE-6697-D962-EF7ABEA86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94480-D91C-B545-A7CF-F91EAADF821D}" type="datetime1">
              <a:rPr lang="en-CA" smtClean="0"/>
              <a:t>2024-05-01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8E51B-5487-3B0C-819A-D370B747B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62D35-9B66-E6FC-6624-9E1DDA638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801ED-CB33-9D48-8E66-C411CE2B5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3B327A-337E-BDF4-91F7-95271EA49E79}"/>
              </a:ext>
            </a:extLst>
          </p:cNvPr>
          <p:cNvSpPr txBox="1"/>
          <p:nvPr/>
        </p:nvSpPr>
        <p:spPr>
          <a:xfrm>
            <a:off x="1018161" y="1694608"/>
            <a:ext cx="10155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Image-Based Retrieval Augmented Generation (RAG) Relevant to Biodiversity and Taxonomy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AABFF-A1BB-44C3-F02A-7BFA77E14B56}"/>
              </a:ext>
            </a:extLst>
          </p:cNvPr>
          <p:cNvSpPr txBox="1"/>
          <p:nvPr/>
        </p:nvSpPr>
        <p:spPr>
          <a:xfrm>
            <a:off x="4374630" y="4240062"/>
            <a:ext cx="3442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Talks &amp; Brainstorms – Apr 30, 2024</a:t>
            </a:r>
          </a:p>
          <a:p>
            <a:pPr algn="ctr"/>
            <a:r>
              <a:rPr lang="en-US" dirty="0"/>
              <a:t>Nate Lesperance</a:t>
            </a:r>
          </a:p>
          <a:p>
            <a:pPr algn="ctr"/>
            <a:r>
              <a:rPr lang="en-US" dirty="0"/>
              <a:t>Department of Integrative Biology</a:t>
            </a:r>
          </a:p>
        </p:txBody>
      </p:sp>
    </p:spTree>
    <p:extLst>
      <p:ext uri="{BB962C8B-B14F-4D97-AF65-F5344CB8AC3E}">
        <p14:creationId xmlns:p14="http://schemas.microsoft.com/office/powerpoint/2010/main" val="35156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F0D5828-E6E2-444A-3C51-66C91610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53" y="847059"/>
            <a:ext cx="3363971" cy="152970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F3FD2C-7218-4DF3-0E48-94B59B29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743" y="1013954"/>
            <a:ext cx="3363971" cy="1548350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57D2F-BF29-BFCE-821C-956614309F31}"/>
              </a:ext>
            </a:extLst>
          </p:cNvPr>
          <p:cNvSpPr txBox="1"/>
          <p:nvPr/>
        </p:nvSpPr>
        <p:spPr>
          <a:xfrm>
            <a:off x="3974073" y="-14716"/>
            <a:ext cx="4243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Simple RAG Pipeline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AC9A1-9E30-E9C4-0BA5-56B2C2C98738}"/>
              </a:ext>
            </a:extLst>
          </p:cNvPr>
          <p:cNvSpPr txBox="1"/>
          <p:nvPr/>
        </p:nvSpPr>
        <p:spPr>
          <a:xfrm>
            <a:off x="7707353" y="459106"/>
            <a:ext cx="388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Vectorstore from few Wikipedia articles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D10F0-B2E6-1C97-121C-08B12C34626C}"/>
              </a:ext>
            </a:extLst>
          </p:cNvPr>
          <p:cNvSpPr txBox="1"/>
          <p:nvPr/>
        </p:nvSpPr>
        <p:spPr>
          <a:xfrm>
            <a:off x="7622581" y="3220952"/>
            <a:ext cx="42438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Relevant Context:</a:t>
            </a:r>
          </a:p>
          <a:p>
            <a:r>
              <a:rPr lang="en-CA" dirty="0"/>
              <a:t>The colouration is predominantly reddish and black, and though of varying wing shape, the forewings are always elongated tipwards, hence the common name.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B9475-B35F-B1C9-E4ED-8596BF9A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719" y="1197544"/>
            <a:ext cx="3446273" cy="1548349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  <a:effectLst>
            <a:softEdge rad="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A128-CCBA-2AC5-BA8D-B05AD3AF4F05}"/>
              </a:ext>
            </a:extLst>
          </p:cNvPr>
          <p:cNvCxnSpPr>
            <a:cxnSpLocks/>
          </p:cNvCxnSpPr>
          <p:nvPr/>
        </p:nvCxnSpPr>
        <p:spPr>
          <a:xfrm>
            <a:off x="9348395" y="2113608"/>
            <a:ext cx="365760" cy="1459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35E315-96C6-D31C-8A3E-A0DC8AB7C6C0}"/>
              </a:ext>
            </a:extLst>
          </p:cNvPr>
          <p:cNvSpPr txBox="1"/>
          <p:nvPr/>
        </p:nvSpPr>
        <p:spPr>
          <a:xfrm>
            <a:off x="13150048" y="4328948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EF77A-2465-9665-8BB0-5E56B0F48D2B}"/>
              </a:ext>
            </a:extLst>
          </p:cNvPr>
          <p:cNvSpPr txBox="1"/>
          <p:nvPr/>
        </p:nvSpPr>
        <p:spPr>
          <a:xfrm>
            <a:off x="7633971" y="5136874"/>
            <a:ext cx="3806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Query:</a:t>
            </a:r>
          </a:p>
          <a:p>
            <a:r>
              <a:rPr lang="en-US" dirty="0"/>
              <a:t>What wing shape and </a:t>
            </a:r>
            <a:r>
              <a:rPr lang="en-US" dirty="0" err="1"/>
              <a:t>colouration</a:t>
            </a:r>
            <a:r>
              <a:rPr lang="en-US" dirty="0"/>
              <a:t> are found in </a:t>
            </a:r>
            <a:r>
              <a:rPr lang="en-US" dirty="0" err="1"/>
              <a:t>Heliconiiae</a:t>
            </a:r>
            <a:r>
              <a:rPr lang="en-US" dirty="0"/>
              <a:t> butterflies?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77174-CF61-DA2F-600E-529B4FE18BA7}"/>
              </a:ext>
            </a:extLst>
          </p:cNvPr>
          <p:cNvSpPr txBox="1"/>
          <p:nvPr/>
        </p:nvSpPr>
        <p:spPr>
          <a:xfrm>
            <a:off x="13225132" y="5604109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2D0CF-6603-DBCF-D16C-7331EBED6129}"/>
              </a:ext>
            </a:extLst>
          </p:cNvPr>
          <p:cNvSpPr/>
          <p:nvPr/>
        </p:nvSpPr>
        <p:spPr>
          <a:xfrm>
            <a:off x="752008" y="1843844"/>
            <a:ext cx="6284381" cy="2754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 </a:t>
            </a:r>
          </a:p>
          <a:p>
            <a:r>
              <a:rPr lang="en-CA" sz="2800" dirty="0">
                <a:solidFill>
                  <a:schemeClr val="tx1"/>
                </a:solidFill>
              </a:rPr>
              <a:t>The answer is </a:t>
            </a:r>
            <a:r>
              <a:rPr lang="en-CA" sz="2800" dirty="0" err="1">
                <a:solidFill>
                  <a:schemeClr val="tx1"/>
                </a:solidFill>
              </a:rPr>
              <a:t>Heliconiinae</a:t>
            </a:r>
            <a:r>
              <a:rPr lang="en-CA" sz="2800" dirty="0">
                <a:solidFill>
                  <a:schemeClr val="tx1"/>
                </a:solidFill>
              </a:rPr>
              <a:t> butterflies are predominantly black in colouration and have varying wing shapes, particularly elongated wings towards the tip.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90474-E328-C7A2-4B21-8BA33E820D0D}"/>
              </a:ext>
            </a:extLst>
          </p:cNvPr>
          <p:cNvSpPr txBox="1"/>
          <p:nvPr/>
        </p:nvSpPr>
        <p:spPr>
          <a:xfrm>
            <a:off x="1531225" y="5479436"/>
            <a:ext cx="4885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is RAG made image-based?</a:t>
            </a:r>
          </a:p>
        </p:txBody>
      </p:sp>
    </p:spTree>
    <p:extLst>
      <p:ext uri="{BB962C8B-B14F-4D97-AF65-F5344CB8AC3E}">
        <p14:creationId xmlns:p14="http://schemas.microsoft.com/office/powerpoint/2010/main" val="144019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 Diagonal Corner Rectangle 47">
            <a:extLst>
              <a:ext uri="{FF2B5EF4-FFF2-40B4-BE49-F238E27FC236}">
                <a16:creationId xmlns:a16="http://schemas.microsoft.com/office/drawing/2014/main" id="{7D4D5A1E-5775-ED8B-F417-AB8FBE640E1A}"/>
              </a:ext>
            </a:extLst>
          </p:cNvPr>
          <p:cNvSpPr/>
          <p:nvPr/>
        </p:nvSpPr>
        <p:spPr>
          <a:xfrm>
            <a:off x="297181" y="685800"/>
            <a:ext cx="6393503" cy="5967718"/>
          </a:xfrm>
          <a:prstGeom prst="round2Diag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Module 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2A0F90-2F24-2D99-FA72-69319C07B1A9}"/>
              </a:ext>
            </a:extLst>
          </p:cNvPr>
          <p:cNvGrpSpPr/>
          <p:nvPr/>
        </p:nvGrpSpPr>
        <p:grpSpPr>
          <a:xfrm>
            <a:off x="5540336" y="3121034"/>
            <a:ext cx="3646936" cy="1062413"/>
            <a:chOff x="5540336" y="3121034"/>
            <a:chExt cx="3646936" cy="1062413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EB5059D8-A0BC-40F1-4B21-CE4D71AE0040}"/>
                </a:ext>
              </a:extLst>
            </p:cNvPr>
            <p:cNvSpPr/>
            <p:nvPr/>
          </p:nvSpPr>
          <p:spPr>
            <a:xfrm>
              <a:off x="5540336" y="3121034"/>
              <a:ext cx="1592359" cy="1062413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an 24">
              <a:extLst>
                <a:ext uri="{FF2B5EF4-FFF2-40B4-BE49-F238E27FC236}">
                  <a16:creationId xmlns:a16="http://schemas.microsoft.com/office/drawing/2014/main" id="{FC7377F4-AF1E-E60B-01BE-44BC6FC5C0B4}"/>
                </a:ext>
              </a:extLst>
            </p:cNvPr>
            <p:cNvSpPr/>
            <p:nvPr/>
          </p:nvSpPr>
          <p:spPr>
            <a:xfrm rot="5400000">
              <a:off x="7628777" y="2624953"/>
              <a:ext cx="1062413" cy="2054576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ED040D1-515B-DDA7-D408-1AF77394512F}"/>
              </a:ext>
            </a:extLst>
          </p:cNvPr>
          <p:cNvSpPr txBox="1"/>
          <p:nvPr/>
        </p:nvSpPr>
        <p:spPr>
          <a:xfrm>
            <a:off x="1519971" y="0"/>
            <a:ext cx="9616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Refined Use-Case: Taxonomic Classification + Biodiversity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0046B-8894-E0C3-4839-D2438FAE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3" y="2041115"/>
            <a:ext cx="3356920" cy="32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AE3D79-FBDA-5E74-42CB-7D9C4E9E9F97}"/>
              </a:ext>
            </a:extLst>
          </p:cNvPr>
          <p:cNvSpPr txBox="1"/>
          <p:nvPr/>
        </p:nvSpPr>
        <p:spPr>
          <a:xfrm>
            <a:off x="7475328" y="3329077"/>
            <a:ext cx="1230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RAG Pipeline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A6B839-A86A-BA80-636F-2DBE370B6039}"/>
              </a:ext>
            </a:extLst>
          </p:cNvPr>
          <p:cNvGrpSpPr/>
          <p:nvPr/>
        </p:nvGrpSpPr>
        <p:grpSpPr>
          <a:xfrm>
            <a:off x="8169057" y="3118464"/>
            <a:ext cx="3867442" cy="3535054"/>
            <a:chOff x="8169057" y="3118464"/>
            <a:chExt cx="3867442" cy="3535054"/>
          </a:xfrm>
        </p:grpSpPr>
        <p:sp>
          <p:nvSpPr>
            <p:cNvPr id="36" name="Bent Arrow 35">
              <a:extLst>
                <a:ext uri="{FF2B5EF4-FFF2-40B4-BE49-F238E27FC236}">
                  <a16:creationId xmlns:a16="http://schemas.microsoft.com/office/drawing/2014/main" id="{660E72CF-F9ED-A673-F6C4-BEB71F60EE1B}"/>
                </a:ext>
              </a:extLst>
            </p:cNvPr>
            <p:cNvSpPr/>
            <p:nvPr/>
          </p:nvSpPr>
          <p:spPr>
            <a:xfrm rot="5400000">
              <a:off x="9070717" y="3100148"/>
              <a:ext cx="1953821" cy="1990454"/>
            </a:xfrm>
            <a:prstGeom prst="bentArrow">
              <a:avLst>
                <a:gd name="adj1" fmla="val 54854"/>
                <a:gd name="adj2" fmla="val 45097"/>
                <a:gd name="adj3" fmla="val 32034"/>
                <a:gd name="adj4" fmla="val 42745"/>
              </a:avLst>
            </a:prstGeom>
            <a:solidFill>
              <a:srgbClr val="8FAA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0505D2-1070-F495-9B9F-436DFBB585A9}"/>
                </a:ext>
              </a:extLst>
            </p:cNvPr>
            <p:cNvSpPr/>
            <p:nvPr/>
          </p:nvSpPr>
          <p:spPr>
            <a:xfrm>
              <a:off x="8169057" y="5090559"/>
              <a:ext cx="3867442" cy="1562959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Output:</a:t>
              </a:r>
            </a:p>
            <a:p>
              <a:pPr marL="400050" indent="-400050">
                <a:buAutoNum type="romanLcParenR"/>
              </a:pPr>
              <a:r>
                <a:rPr lang="en-US" sz="2400" dirty="0">
                  <a:solidFill>
                    <a:schemeClr val="tx1"/>
                  </a:solidFill>
                </a:rPr>
                <a:t>Taxonomic Classification</a:t>
              </a:r>
            </a:p>
            <a:p>
              <a:pPr marL="400050" indent="-400050">
                <a:buAutoNum type="romanLcParenR"/>
              </a:pPr>
              <a:r>
                <a:rPr lang="en-US" sz="2400" dirty="0">
                  <a:solidFill>
                    <a:schemeClr val="tx1"/>
                  </a:solidFill>
                </a:rPr>
                <a:t>Biodiversity Knowledge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8FB41F-B161-169E-775E-7DA0CE066A41}"/>
              </a:ext>
            </a:extLst>
          </p:cNvPr>
          <p:cNvGrpSpPr/>
          <p:nvPr/>
        </p:nvGrpSpPr>
        <p:grpSpPr>
          <a:xfrm>
            <a:off x="6557928" y="948441"/>
            <a:ext cx="3222257" cy="2170364"/>
            <a:chOff x="6557928" y="948441"/>
            <a:chExt cx="3222257" cy="2170364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FD3338F2-AFF8-525D-4BD5-A3C6394C8B0A}"/>
                </a:ext>
              </a:extLst>
            </p:cNvPr>
            <p:cNvSpPr/>
            <p:nvPr/>
          </p:nvSpPr>
          <p:spPr>
            <a:xfrm rot="10800000">
              <a:off x="6557928" y="1041399"/>
              <a:ext cx="3222257" cy="2077065"/>
            </a:xfrm>
            <a:prstGeom prst="trapezoid">
              <a:avLst>
                <a:gd name="adj" fmla="val 57384"/>
              </a:avLst>
            </a:prstGeom>
            <a:gradFill>
              <a:gsLst>
                <a:gs pos="0">
                  <a:schemeClr val="bg1"/>
                </a:gs>
                <a:gs pos="54000">
                  <a:schemeClr val="accent1">
                    <a:lumMod val="45000"/>
                    <a:lumOff val="55000"/>
                  </a:schemeClr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0F0587-E49E-D39E-CB84-ED02ADB1F36B}"/>
                </a:ext>
              </a:extLst>
            </p:cNvPr>
            <p:cNvSpPr txBox="1"/>
            <p:nvPr/>
          </p:nvSpPr>
          <p:spPr>
            <a:xfrm rot="20207138">
              <a:off x="7443184" y="2062408"/>
              <a:ext cx="175839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/>
                <a:t>Biodiversity Heritage Library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9BD851-837A-D918-2C2E-E12DA2EE27A3}"/>
                </a:ext>
              </a:extLst>
            </p:cNvPr>
            <p:cNvSpPr txBox="1"/>
            <p:nvPr/>
          </p:nvSpPr>
          <p:spPr>
            <a:xfrm rot="572131">
              <a:off x="7274765" y="1266290"/>
              <a:ext cx="175839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/>
                <a:t>Wikispecies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8E77D0-DF4F-5223-9E63-E0C7BBBBD708}"/>
                </a:ext>
              </a:extLst>
            </p:cNvPr>
            <p:cNvSpPr txBox="1"/>
            <p:nvPr/>
          </p:nvSpPr>
          <p:spPr>
            <a:xfrm rot="20895892">
              <a:off x="7951965" y="1014455"/>
              <a:ext cx="175839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/>
                <a:t>Wikipedia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8F5F25-A58C-4159-CE9F-CEF6F07526EB}"/>
                </a:ext>
              </a:extLst>
            </p:cNvPr>
            <p:cNvSpPr txBox="1"/>
            <p:nvPr/>
          </p:nvSpPr>
          <p:spPr>
            <a:xfrm rot="20870560">
              <a:off x="6572239" y="948441"/>
              <a:ext cx="175839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/>
                <a:t>Tree of Life Web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E74C64-2D06-7181-4DA0-4DC67EF7C813}"/>
                </a:ext>
              </a:extLst>
            </p:cNvPr>
            <p:cNvSpPr txBox="1"/>
            <p:nvPr/>
          </p:nvSpPr>
          <p:spPr>
            <a:xfrm rot="20796073">
              <a:off x="7949017" y="1577121"/>
              <a:ext cx="175839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/>
                <a:t>Web search?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A208C3-9334-CC08-E3A0-BF6E74435E1F}"/>
                </a:ext>
              </a:extLst>
            </p:cNvPr>
            <p:cNvSpPr txBox="1"/>
            <p:nvPr/>
          </p:nvSpPr>
          <p:spPr>
            <a:xfrm rot="20895794">
              <a:off x="7099198" y="1609504"/>
              <a:ext cx="95503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/>
                <a:t>Scientific </a:t>
              </a:r>
            </a:p>
            <a:p>
              <a:pPr algn="ctr"/>
              <a:r>
                <a:rPr lang="en-US" sz="1500" dirty="0"/>
                <a:t>Journals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39D6E73-69E1-8798-815D-8486F668BDC4}"/>
                </a:ext>
              </a:extLst>
            </p:cNvPr>
            <p:cNvSpPr txBox="1"/>
            <p:nvPr/>
          </p:nvSpPr>
          <p:spPr>
            <a:xfrm rot="20796073">
              <a:off x="7356235" y="2795640"/>
              <a:ext cx="175839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/>
                <a:t>Others?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32717A2-A972-03C4-3323-507845CCB9EA}"/>
              </a:ext>
            </a:extLst>
          </p:cNvPr>
          <p:cNvGrpSpPr/>
          <p:nvPr/>
        </p:nvGrpSpPr>
        <p:grpSpPr>
          <a:xfrm>
            <a:off x="3769009" y="2041117"/>
            <a:ext cx="3012221" cy="3222257"/>
            <a:chOff x="3769009" y="2041117"/>
            <a:chExt cx="3012221" cy="322225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50E7256-5EE9-B3A3-BED3-C535B2DEB13F}"/>
                </a:ext>
              </a:extLst>
            </p:cNvPr>
            <p:cNvGrpSpPr/>
            <p:nvPr/>
          </p:nvGrpSpPr>
          <p:grpSpPr>
            <a:xfrm>
              <a:off x="3769009" y="2041117"/>
              <a:ext cx="3012221" cy="3222257"/>
              <a:chOff x="3775103" y="2041117"/>
              <a:chExt cx="3012221" cy="3222257"/>
            </a:xfrm>
          </p:grpSpPr>
          <p:sp>
            <p:nvSpPr>
              <p:cNvPr id="21" name="Trapezoid 20">
                <a:extLst>
                  <a:ext uri="{FF2B5EF4-FFF2-40B4-BE49-F238E27FC236}">
                    <a16:creationId xmlns:a16="http://schemas.microsoft.com/office/drawing/2014/main" id="{5E594DDC-813F-777D-E92A-4636D2E7DD40}"/>
                  </a:ext>
                </a:extLst>
              </p:cNvPr>
              <p:cNvSpPr/>
              <p:nvPr/>
            </p:nvSpPr>
            <p:spPr>
              <a:xfrm rot="5400000">
                <a:off x="3050150" y="2766070"/>
                <a:ext cx="3222257" cy="1772352"/>
              </a:xfrm>
              <a:prstGeom prst="trapezoid">
                <a:avLst>
                  <a:gd name="adj" fmla="val 7022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8375F6-82B1-1832-0210-01CF7F6DC706}"/>
                  </a:ext>
                </a:extLst>
              </p:cNvPr>
              <p:cNvSpPr txBox="1"/>
              <p:nvPr/>
            </p:nvSpPr>
            <p:spPr>
              <a:xfrm>
                <a:off x="5555961" y="3329077"/>
                <a:ext cx="12313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Descriptive</a:t>
                </a:r>
              </a:p>
              <a:p>
                <a:pPr algn="ctr"/>
                <a:r>
                  <a:rPr lang="en-US" dirty="0"/>
                  <a:t>Caption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2222BB-E96D-0F22-841D-E3E1EAD8270A}"/>
                </a:ext>
              </a:extLst>
            </p:cNvPr>
            <p:cNvSpPr txBox="1"/>
            <p:nvPr/>
          </p:nvSpPr>
          <p:spPr>
            <a:xfrm>
              <a:off x="4099494" y="3329078"/>
              <a:ext cx="12308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Image Captioner</a:t>
              </a:r>
            </a:p>
          </p:txBody>
        </p:sp>
      </p:grpSp>
      <p:sp>
        <p:nvSpPr>
          <p:cNvPr id="51" name="Round Diagonal Corner Rectangle 50">
            <a:extLst>
              <a:ext uri="{FF2B5EF4-FFF2-40B4-BE49-F238E27FC236}">
                <a16:creationId xmlns:a16="http://schemas.microsoft.com/office/drawing/2014/main" id="{EFEEBD29-E176-CAA8-FD34-8D58ED947C6A}"/>
              </a:ext>
            </a:extLst>
          </p:cNvPr>
          <p:cNvSpPr/>
          <p:nvPr/>
        </p:nvSpPr>
        <p:spPr>
          <a:xfrm>
            <a:off x="6765582" y="656950"/>
            <a:ext cx="5362358" cy="6075319"/>
          </a:xfrm>
          <a:prstGeom prst="round2DiagRect">
            <a:avLst>
              <a:gd name="adj1" fmla="val 8193"/>
              <a:gd name="adj2" fmla="val 0"/>
            </a:avLst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/>
                </a:solidFill>
              </a:rPr>
              <a:t>Module 2</a:t>
            </a:r>
          </a:p>
        </p:txBody>
      </p:sp>
    </p:spTree>
    <p:extLst>
      <p:ext uri="{BB962C8B-B14F-4D97-AF65-F5344CB8AC3E}">
        <p14:creationId xmlns:p14="http://schemas.microsoft.com/office/powerpoint/2010/main" val="19758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D040D1-515B-DDA7-D408-1AF77394512F}"/>
              </a:ext>
            </a:extLst>
          </p:cNvPr>
          <p:cNvSpPr txBox="1"/>
          <p:nvPr/>
        </p:nvSpPr>
        <p:spPr>
          <a:xfrm>
            <a:off x="1519971" y="0"/>
            <a:ext cx="9616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Refined Use-Case: Taxonomic Classification + Biodiversity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0046B-8894-E0C3-4839-D2438FAE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3" y="2041115"/>
            <a:ext cx="3356920" cy="32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B71ABF-4AC9-F23C-9B14-D0589AC321B4}"/>
              </a:ext>
            </a:extLst>
          </p:cNvPr>
          <p:cNvGrpSpPr/>
          <p:nvPr/>
        </p:nvGrpSpPr>
        <p:grpSpPr>
          <a:xfrm>
            <a:off x="2346293" y="5263374"/>
            <a:ext cx="7499413" cy="1265100"/>
            <a:chOff x="1728812" y="4786099"/>
            <a:chExt cx="7499413" cy="12651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870ECD3-6B2E-3EC2-D3BD-3FBAA997F58F}"/>
                </a:ext>
              </a:extLst>
            </p:cNvPr>
            <p:cNvSpPr/>
            <p:nvPr/>
          </p:nvSpPr>
          <p:spPr>
            <a:xfrm>
              <a:off x="6324566" y="5328382"/>
              <a:ext cx="1736629" cy="72281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15CD25F-565E-B994-2693-E2BE8D60E548}"/>
                </a:ext>
              </a:extLst>
            </p:cNvPr>
            <p:cNvSpPr/>
            <p:nvPr/>
          </p:nvSpPr>
          <p:spPr>
            <a:xfrm>
              <a:off x="3403299" y="5321239"/>
              <a:ext cx="1736629" cy="72281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Bent Arrow 5">
              <a:extLst>
                <a:ext uri="{FF2B5EF4-FFF2-40B4-BE49-F238E27FC236}">
                  <a16:creationId xmlns:a16="http://schemas.microsoft.com/office/drawing/2014/main" id="{F4626009-A448-2731-B79C-E0A3EC7392FF}"/>
                </a:ext>
              </a:extLst>
            </p:cNvPr>
            <p:cNvSpPr/>
            <p:nvPr/>
          </p:nvSpPr>
          <p:spPr>
            <a:xfrm rot="10800000" flipH="1">
              <a:off x="1728812" y="4930074"/>
              <a:ext cx="1655064" cy="1084565"/>
            </a:xfrm>
            <a:prstGeom prst="bentArrow">
              <a:avLst>
                <a:gd name="adj1" fmla="val 25000"/>
                <a:gd name="adj2" fmla="val 27530"/>
                <a:gd name="adj3" fmla="val 30059"/>
                <a:gd name="adj4" fmla="val 4375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C4F0C0-733F-EFBA-F7FB-B0CAD951F461}"/>
                </a:ext>
              </a:extLst>
            </p:cNvPr>
            <p:cNvSpPr txBox="1"/>
            <p:nvPr/>
          </p:nvSpPr>
          <p:spPr>
            <a:xfrm>
              <a:off x="3407740" y="5368308"/>
              <a:ext cx="17366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MODULE 1</a:t>
              </a:r>
            </a:p>
            <a:p>
              <a:pPr algn="ctr"/>
              <a:r>
                <a:rPr lang="en-US" dirty="0"/>
                <a:t>Image Captioner</a:t>
              </a:r>
            </a:p>
          </p:txBody>
        </p:sp>
        <p:sp>
          <p:nvSpPr>
            <p:cNvPr id="8" name="Bent Arrow 7">
              <a:extLst>
                <a:ext uri="{FF2B5EF4-FFF2-40B4-BE49-F238E27FC236}">
                  <a16:creationId xmlns:a16="http://schemas.microsoft.com/office/drawing/2014/main" id="{DE663562-6D8A-3C1A-F1B4-BB95B7B21487}"/>
                </a:ext>
              </a:extLst>
            </p:cNvPr>
            <p:cNvSpPr/>
            <p:nvPr/>
          </p:nvSpPr>
          <p:spPr>
            <a:xfrm rot="5400000" flipH="1">
              <a:off x="8143660" y="4786099"/>
              <a:ext cx="1084566" cy="1084565"/>
            </a:xfrm>
            <a:prstGeom prst="bentArrow">
              <a:avLst>
                <a:gd name="adj1" fmla="val 25000"/>
                <a:gd name="adj2" fmla="val 3301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4229CDD-732E-EB35-74D2-B6677CBEF620}"/>
                </a:ext>
              </a:extLst>
            </p:cNvPr>
            <p:cNvSpPr/>
            <p:nvPr/>
          </p:nvSpPr>
          <p:spPr>
            <a:xfrm>
              <a:off x="5192097" y="5425296"/>
              <a:ext cx="1110597" cy="53235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43693F-EAE0-D800-73FA-184E99000135}"/>
                </a:ext>
              </a:extLst>
            </p:cNvPr>
            <p:cNvSpPr txBox="1"/>
            <p:nvPr/>
          </p:nvSpPr>
          <p:spPr>
            <a:xfrm>
              <a:off x="6497048" y="5379420"/>
              <a:ext cx="1391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MODULE 2</a:t>
              </a:r>
            </a:p>
            <a:p>
              <a:pPr algn="ctr"/>
              <a:r>
                <a:rPr lang="en-US" dirty="0"/>
                <a:t>RAG Pipeline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94E50C-017E-25D4-5A7F-F49AC804C58E}"/>
                </a:ext>
              </a:extLst>
            </p:cNvPr>
            <p:cNvSpPr txBox="1"/>
            <p:nvPr/>
          </p:nvSpPr>
          <p:spPr>
            <a:xfrm>
              <a:off x="2184536" y="5215082"/>
              <a:ext cx="759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09CD48-BDA2-A37F-4BA1-77D782CC22D2}"/>
                </a:ext>
              </a:extLst>
            </p:cNvPr>
            <p:cNvSpPr txBox="1"/>
            <p:nvPr/>
          </p:nvSpPr>
          <p:spPr>
            <a:xfrm>
              <a:off x="5360506" y="5240630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52A5563-AC1D-47C1-9E1C-C0ECC5BD0E7F}"/>
              </a:ext>
            </a:extLst>
          </p:cNvPr>
          <p:cNvSpPr txBox="1"/>
          <p:nvPr/>
        </p:nvSpPr>
        <p:spPr>
          <a:xfrm>
            <a:off x="546667" y="1610889"/>
            <a:ext cx="309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True label: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Euptoieta claudia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2948EA-526B-F958-03CD-DBF39B2901C4}"/>
              </a:ext>
            </a:extLst>
          </p:cNvPr>
          <p:cNvSpPr/>
          <p:nvPr/>
        </p:nvSpPr>
        <p:spPr>
          <a:xfrm>
            <a:off x="4321457" y="867215"/>
            <a:ext cx="7452360" cy="411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 on the information provided, the organism you most likely have in the image is a butterfly from the genus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Euptoieta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Although I don't have an image to visually confirm this, the description you've provided aligns with the common characteristics of the Euptoieta genus, particularly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Euptoieta hegesia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also known as the variegated fritillary or the banded fritillary.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Within the context of the information you've provided, here's why Euptoieta is a suitable candidate: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Wing color and pattern: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Euptoieta butterflies have distinctive brown and black wings with white or yellow bands, which matches the description of the wing color and pattern seen in your image.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Floral preference: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description indicates that the butterfly was seen perching on a white flower, which is consistent with the floral preferences of Euptoieta species. They are often found on white or yellow flowers, especially those in the umbellifer family.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Range and habitat: Different Euptoieta species are found in various regions, and some are common in suburban areas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55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D0FEF-330F-FA3C-7ACA-C1F70DF5E601}"/>
              </a:ext>
            </a:extLst>
          </p:cNvPr>
          <p:cNvSpPr txBox="1"/>
          <p:nvPr/>
        </p:nvSpPr>
        <p:spPr>
          <a:xfrm>
            <a:off x="4115361" y="0"/>
            <a:ext cx="39612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1: Image Captioner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37C962-FB2F-7295-17E3-C7C686FB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41" y="636609"/>
            <a:ext cx="8616159" cy="343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9E1B3-DAE9-DB4B-C11E-A29291A78249}"/>
              </a:ext>
            </a:extLst>
          </p:cNvPr>
          <p:cNvSpPr txBox="1"/>
          <p:nvPr/>
        </p:nvSpPr>
        <p:spPr>
          <a:xfrm>
            <a:off x="572402" y="1722149"/>
            <a:ext cx="2769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Captions with Vision Experts into LLM </a:t>
            </a:r>
          </a:p>
          <a:p>
            <a:r>
              <a:rPr lang="en-US" sz="2400" dirty="0"/>
              <a:t> -&gt; Fused Caption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D35D3-9D02-BD55-7EAD-940DC0973D3B}"/>
              </a:ext>
            </a:extLst>
          </p:cNvPr>
          <p:cNvSpPr txBox="1"/>
          <p:nvPr/>
        </p:nvSpPr>
        <p:spPr>
          <a:xfrm>
            <a:off x="812089" y="331809"/>
            <a:ext cx="22152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/>
              <a:t>FuseCap</a:t>
            </a:r>
            <a:r>
              <a:rPr lang="en-US" sz="3000" dirty="0"/>
              <a:t> </a:t>
            </a:r>
          </a:p>
          <a:p>
            <a:pPr algn="ctr"/>
            <a:r>
              <a:rPr lang="en-US" sz="3000" dirty="0"/>
              <a:t>Framework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312D5-C1E3-9BAF-047B-FD5361AAC62C}"/>
              </a:ext>
            </a:extLst>
          </p:cNvPr>
          <p:cNvSpPr/>
          <p:nvPr/>
        </p:nvSpPr>
        <p:spPr>
          <a:xfrm>
            <a:off x="3639037" y="492443"/>
            <a:ext cx="8476763" cy="3740716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B306C-DA56-2E04-4FDB-D2759598ECC5}"/>
              </a:ext>
            </a:extLst>
          </p:cNvPr>
          <p:cNvSpPr/>
          <p:nvPr/>
        </p:nvSpPr>
        <p:spPr>
          <a:xfrm>
            <a:off x="496202" y="1722149"/>
            <a:ext cx="2770874" cy="1268527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EE1AF9-8209-D15C-B629-AB2CBE2A3B2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3267076" y="2356413"/>
            <a:ext cx="371961" cy="638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E1BB5E-C61E-187A-4248-3621B73E3EAE}"/>
              </a:ext>
            </a:extLst>
          </p:cNvPr>
          <p:cNvGrpSpPr/>
          <p:nvPr/>
        </p:nvGrpSpPr>
        <p:grpSpPr>
          <a:xfrm>
            <a:off x="572402" y="4457699"/>
            <a:ext cx="11543397" cy="2047875"/>
            <a:chOff x="572402" y="4457699"/>
            <a:chExt cx="11543397" cy="2047875"/>
          </a:xfrm>
        </p:grpSpPr>
        <p:pic>
          <p:nvPicPr>
            <p:cNvPr id="4099" name="Picture 3">
              <a:extLst>
                <a:ext uri="{FF2B5EF4-FFF2-40B4-BE49-F238E27FC236}">
                  <a16:creationId xmlns:a16="http://schemas.microsoft.com/office/drawing/2014/main" id="{144A2949-E8D7-D8E2-B5B2-114B20D39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22"/>
            <a:stretch/>
          </p:blipFill>
          <p:spPr bwMode="auto">
            <a:xfrm>
              <a:off x="3575841" y="4648739"/>
              <a:ext cx="8476763" cy="1530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69D845-2EB5-A187-8054-343B68AFDD17}"/>
                </a:ext>
              </a:extLst>
            </p:cNvPr>
            <p:cNvSpPr txBox="1"/>
            <p:nvPr/>
          </p:nvSpPr>
          <p:spPr>
            <a:xfrm>
              <a:off x="623394" y="4648739"/>
              <a:ext cx="26248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Fine-tune the Captioner based on Fused Captions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1997D3-C6F2-5D8C-24BD-5B50CB29470B}"/>
                </a:ext>
              </a:extLst>
            </p:cNvPr>
            <p:cNvSpPr/>
            <p:nvPr/>
          </p:nvSpPr>
          <p:spPr>
            <a:xfrm>
              <a:off x="572402" y="4571979"/>
              <a:ext cx="2694674" cy="1268527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C6C2AA-0A8D-8563-0C3A-0D2E21581420}"/>
                </a:ext>
              </a:extLst>
            </p:cNvPr>
            <p:cNvSpPr/>
            <p:nvPr/>
          </p:nvSpPr>
          <p:spPr>
            <a:xfrm>
              <a:off x="3639036" y="4457699"/>
              <a:ext cx="8476763" cy="2047875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7F8D20-E56B-608A-B0E5-E678639BD374}"/>
                </a:ext>
              </a:extLst>
            </p:cNvPr>
            <p:cNvCxnSpPr>
              <a:cxnSpLocks/>
            </p:cNvCxnSpPr>
            <p:nvPr/>
          </p:nvCxnSpPr>
          <p:spPr>
            <a:xfrm>
              <a:off x="3267076" y="5206242"/>
              <a:ext cx="371960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191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D0FEF-330F-FA3C-7ACA-C1F70DF5E601}"/>
              </a:ext>
            </a:extLst>
          </p:cNvPr>
          <p:cNvSpPr txBox="1"/>
          <p:nvPr/>
        </p:nvSpPr>
        <p:spPr>
          <a:xfrm>
            <a:off x="4115361" y="0"/>
            <a:ext cx="39612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1: Image Captioner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BD630-DC41-10DE-88C1-58D7290BCEE1}"/>
              </a:ext>
            </a:extLst>
          </p:cNvPr>
          <p:cNvGrpSpPr/>
          <p:nvPr/>
        </p:nvGrpSpPr>
        <p:grpSpPr>
          <a:xfrm>
            <a:off x="804527" y="717631"/>
            <a:ext cx="10582946" cy="4224758"/>
            <a:chOff x="804527" y="717631"/>
            <a:chExt cx="10582946" cy="4224758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2812B39-C5DA-CB77-FA60-9AEBF7996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527" y="717631"/>
              <a:ext cx="10582946" cy="4224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C8665D4-B55E-BF2B-313E-90100FEF5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388" y="1798046"/>
              <a:ext cx="2250784" cy="216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FB74652-9593-0130-08BF-00370CE091E2}"/>
                </a:ext>
              </a:extLst>
            </p:cNvPr>
            <p:cNvSpPr/>
            <p:nvPr/>
          </p:nvSpPr>
          <p:spPr>
            <a:xfrm>
              <a:off x="959053" y="4213185"/>
              <a:ext cx="2627453" cy="7292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An orange butterfly sitting on white flowers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29ED08E-D8B0-84D8-43B1-107A21978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577" y="1313838"/>
              <a:ext cx="1246643" cy="93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5B33E70-3068-2AA9-71D2-16B17DA48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8734" y="2364184"/>
              <a:ext cx="1246643" cy="93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239029-311D-9D1E-85E8-E0ACFB1AC6C2}"/>
                </a:ext>
              </a:extLst>
            </p:cNvPr>
            <p:cNvSpPr txBox="1"/>
            <p:nvPr/>
          </p:nvSpPr>
          <p:spPr>
            <a:xfrm>
              <a:off x="4042987" y="1375496"/>
              <a:ext cx="486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A9999FC-CD92-ADE3-579D-36E7EB68BC00}"/>
                </a:ext>
              </a:extLst>
            </p:cNvPr>
            <p:cNvSpPr/>
            <p:nvPr/>
          </p:nvSpPr>
          <p:spPr>
            <a:xfrm>
              <a:off x="8782255" y="1596393"/>
              <a:ext cx="2468621" cy="261679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600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A butterfly with brown, black and orange wings and a pattern of black spots and black streaks on the upper side of the wing, sitting on a cluster of white flowers with compound umbels</a:t>
              </a:r>
              <a:endParaRPr lang="en-CA" sz="1600" dirty="0">
                <a:solidFill>
                  <a:schemeClr val="bg1"/>
                </a:solidFill>
                <a:effectLst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B29A93B-59E2-3540-D33A-942B20711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125" y="3378444"/>
              <a:ext cx="1246643" cy="93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2674EE9-FBEE-F80E-9A78-5A00E84FDED8}"/>
                </a:ext>
              </a:extLst>
            </p:cNvPr>
            <p:cNvCxnSpPr>
              <a:cxnSpLocks/>
            </p:cNvCxnSpPr>
            <p:nvPr/>
          </p:nvCxnSpPr>
          <p:spPr>
            <a:xfrm>
              <a:off x="4524186" y="3393802"/>
              <a:ext cx="1246643" cy="916293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FF7000-4159-53AB-E407-49A3C2B917FC}"/>
                </a:ext>
              </a:extLst>
            </p:cNvPr>
            <p:cNvSpPr/>
            <p:nvPr/>
          </p:nvSpPr>
          <p:spPr>
            <a:xfrm>
              <a:off x="5774004" y="2850573"/>
              <a:ext cx="1107955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2FB0B6-9CDE-D6FA-A67B-92C82B7A1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9125" y="3378444"/>
              <a:ext cx="1241704" cy="931651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98E7F85-E703-03AE-4CB4-700C5A6A156F}"/>
              </a:ext>
            </a:extLst>
          </p:cNvPr>
          <p:cNvSpPr/>
          <p:nvPr/>
        </p:nvSpPr>
        <p:spPr>
          <a:xfrm>
            <a:off x="4967392" y="2551709"/>
            <a:ext cx="662152" cy="19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D34FF0-79BF-0E0E-C3BC-47C4BC6FA09A}"/>
              </a:ext>
            </a:extLst>
          </p:cNvPr>
          <p:cNvSpPr/>
          <p:nvPr/>
        </p:nvSpPr>
        <p:spPr>
          <a:xfrm>
            <a:off x="4967392" y="2971337"/>
            <a:ext cx="204421" cy="18191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BDCCAF-80DA-EDEF-15AD-E8CE2E2D3209}"/>
              </a:ext>
            </a:extLst>
          </p:cNvPr>
          <p:cNvSpPr/>
          <p:nvPr/>
        </p:nvSpPr>
        <p:spPr>
          <a:xfrm>
            <a:off x="4787461" y="2616580"/>
            <a:ext cx="120869" cy="19444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087AD-117B-50F5-C0E0-D9F0AD52A73D}"/>
              </a:ext>
            </a:extLst>
          </p:cNvPr>
          <p:cNvSpPr/>
          <p:nvPr/>
        </p:nvSpPr>
        <p:spPr>
          <a:xfrm>
            <a:off x="4787461" y="1880877"/>
            <a:ext cx="567124" cy="357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0F272F-39A8-D9BF-F1BC-52875A6F3FB7}"/>
              </a:ext>
            </a:extLst>
          </p:cNvPr>
          <p:cNvSpPr/>
          <p:nvPr/>
        </p:nvSpPr>
        <p:spPr>
          <a:xfrm>
            <a:off x="4683830" y="1512374"/>
            <a:ext cx="945714" cy="4719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D8345D-9125-A7C5-EBBE-9ED3FB2C31AB}"/>
              </a:ext>
            </a:extLst>
          </p:cNvPr>
          <p:cNvSpPr/>
          <p:nvPr/>
        </p:nvSpPr>
        <p:spPr>
          <a:xfrm>
            <a:off x="4985484" y="2820774"/>
            <a:ext cx="186329" cy="13590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4022DE-6881-483C-6241-906E3B734BFD}"/>
              </a:ext>
            </a:extLst>
          </p:cNvPr>
          <p:cNvSpPr/>
          <p:nvPr/>
        </p:nvSpPr>
        <p:spPr>
          <a:xfrm>
            <a:off x="4727026" y="2812753"/>
            <a:ext cx="120869" cy="19444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0D7FA6-D3CF-28B8-1C99-2F4C9C7CFCD2}"/>
              </a:ext>
            </a:extLst>
          </p:cNvPr>
          <p:cNvSpPr txBox="1"/>
          <p:nvPr/>
        </p:nvSpPr>
        <p:spPr>
          <a:xfrm>
            <a:off x="2846258" y="5390958"/>
            <a:ext cx="7121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detection?</a:t>
            </a:r>
          </a:p>
          <a:p>
            <a:r>
              <a:rPr lang="en-US" sz="2400" dirty="0"/>
              <a:t>Biologically-relevant morphological attribute detectors?</a:t>
            </a:r>
          </a:p>
        </p:txBody>
      </p:sp>
    </p:spTree>
    <p:extLst>
      <p:ext uri="{BB962C8B-B14F-4D97-AF65-F5344CB8AC3E}">
        <p14:creationId xmlns:p14="http://schemas.microsoft.com/office/powerpoint/2010/main" val="13453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51B01C9-1CE5-45A3-2B17-CD3E3D29F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6"/>
          <a:stretch/>
        </p:blipFill>
        <p:spPr bwMode="auto">
          <a:xfrm>
            <a:off x="750626" y="1676439"/>
            <a:ext cx="10279887" cy="190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D0FEF-330F-FA3C-7ACA-C1F70DF5E601}"/>
              </a:ext>
            </a:extLst>
          </p:cNvPr>
          <p:cNvSpPr txBox="1"/>
          <p:nvPr/>
        </p:nvSpPr>
        <p:spPr>
          <a:xfrm>
            <a:off x="4115361" y="0"/>
            <a:ext cx="39612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1: Image Captioner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A9999FC-CD92-ADE3-579D-36E7EB68BC00}"/>
              </a:ext>
            </a:extLst>
          </p:cNvPr>
          <p:cNvSpPr/>
          <p:nvPr/>
        </p:nvSpPr>
        <p:spPr>
          <a:xfrm>
            <a:off x="5676900" y="1684583"/>
            <a:ext cx="1760500" cy="1487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butterfly with brown, black and orange wings and a pattern of black spots and black streaks on the upper side of the wing, sitting on a cluster of white flowers with compound umbels</a:t>
            </a:r>
            <a:endParaRPr lang="en-CA" sz="1000" dirty="0">
              <a:solidFill>
                <a:schemeClr val="bg1"/>
              </a:solidFill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0D7FA6-D3CF-28B8-1C99-2F4C9C7CFCD2}"/>
              </a:ext>
            </a:extLst>
          </p:cNvPr>
          <p:cNvSpPr txBox="1"/>
          <p:nvPr/>
        </p:nvSpPr>
        <p:spPr>
          <a:xfrm>
            <a:off x="2746428" y="4581396"/>
            <a:ext cx="765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FuseCap</a:t>
            </a:r>
            <a:r>
              <a:rPr lang="en-US" sz="2400" dirty="0"/>
              <a:t> finetuning with A100 GPUs x8</a:t>
            </a:r>
          </a:p>
          <a:p>
            <a:endParaRPr lang="en-US" sz="2400" dirty="0"/>
          </a:p>
          <a:p>
            <a:r>
              <a:rPr lang="en-US" sz="2400" dirty="0"/>
              <a:t>Image-taxonomy Dataset: Tree-of-Life 10M (iNat-21 backup)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57E846-CF29-6598-339E-8BAAF82F2443}"/>
              </a:ext>
            </a:extLst>
          </p:cNvPr>
          <p:cNvSpPr/>
          <p:nvPr/>
        </p:nvSpPr>
        <p:spPr>
          <a:xfrm>
            <a:off x="5829300" y="1836983"/>
            <a:ext cx="1760500" cy="1487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butterfly with brown, black and orange wings and a pattern of black spots and black streaks on the upper side of the wing, sitting on a cluster of white flowers with compound umbels</a:t>
            </a:r>
            <a:endParaRPr lang="en-CA" sz="100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C89AC8-4E71-97BA-155B-FBA653B7AB82}"/>
              </a:ext>
            </a:extLst>
          </p:cNvPr>
          <p:cNvSpPr/>
          <p:nvPr/>
        </p:nvSpPr>
        <p:spPr>
          <a:xfrm>
            <a:off x="5981700" y="1989383"/>
            <a:ext cx="1760500" cy="1487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butterfly with brown, black and orange wings and a pattern of black spots and black streaks on the upper side of the wing, sitting on a cluster of white flowers with compound umbels</a:t>
            </a:r>
            <a:endParaRPr lang="en-CA" sz="1000" dirty="0">
              <a:solidFill>
                <a:schemeClr val="bg1"/>
              </a:solidFill>
              <a:effectLst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424C85C-710E-938C-6664-4073BA92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7" y="1945092"/>
            <a:ext cx="1834294" cy="15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885341-59FE-A187-A90F-6721AD47FC7E}"/>
              </a:ext>
            </a:extLst>
          </p:cNvPr>
          <p:cNvSpPr/>
          <p:nvPr/>
        </p:nvSpPr>
        <p:spPr>
          <a:xfrm>
            <a:off x="6134100" y="2141783"/>
            <a:ext cx="1760500" cy="14872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butterfly with brown, black and orange wings and a pattern of black spots and black streaks on the upper side of the wing, sitting on a cluster of white flowers with compound umbels</a:t>
            </a:r>
            <a:endParaRPr lang="en-CA" sz="1000" dirty="0">
              <a:solidFill>
                <a:schemeClr val="bg1"/>
              </a:solidFill>
              <a:effectLst/>
            </a:endParaRPr>
          </a:p>
        </p:txBody>
      </p:sp>
      <p:pic>
        <p:nvPicPr>
          <p:cNvPr id="18438" name="Picture 6" descr=" ">
            <a:extLst>
              <a:ext uri="{FF2B5EF4-FFF2-40B4-BE49-F238E27FC236}">
                <a16:creationId xmlns:a16="http://schemas.microsoft.com/office/drawing/2014/main" id="{1CEA5A4A-B5EA-85B4-FF3E-35D3B69C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42" y="2066573"/>
            <a:ext cx="1863390" cy="16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C8665D4-B55E-BF2B-313E-90100FEF5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72" y="2170358"/>
            <a:ext cx="1834294" cy="17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8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2C0BA-2023-FEC5-328F-D17A50360581}"/>
              </a:ext>
            </a:extLst>
          </p:cNvPr>
          <p:cNvSpPr txBox="1"/>
          <p:nvPr/>
        </p:nvSpPr>
        <p:spPr>
          <a:xfrm>
            <a:off x="4115361" y="0"/>
            <a:ext cx="3468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2: RAG Pipeline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1BEDAD-5ACF-1022-23A8-751516B788C1}"/>
              </a:ext>
            </a:extLst>
          </p:cNvPr>
          <p:cNvSpPr txBox="1"/>
          <p:nvPr/>
        </p:nvSpPr>
        <p:spPr>
          <a:xfrm>
            <a:off x="6310709" y="958004"/>
            <a:ext cx="569957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Building Vectorstore</a:t>
            </a:r>
          </a:p>
          <a:p>
            <a:r>
              <a:rPr lang="en-US" sz="2400" b="1" dirty="0"/>
              <a:t>- Parsing PDFs and txt files with metadata</a:t>
            </a:r>
          </a:p>
          <a:p>
            <a:r>
              <a:rPr lang="en-US" sz="2400" dirty="0"/>
              <a:t>- More robust embeddings model</a:t>
            </a:r>
          </a:p>
          <a:p>
            <a:r>
              <a:rPr lang="en-US" sz="2400" dirty="0"/>
              <a:t>- Exploring FAISS and </a:t>
            </a:r>
            <a:r>
              <a:rPr lang="en-US" sz="2400" dirty="0" err="1"/>
              <a:t>ChromaDB</a:t>
            </a:r>
            <a:endParaRPr lang="en-US" sz="24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1459EA-0488-4B1E-2DBB-7BCF17E5781A}"/>
              </a:ext>
            </a:extLst>
          </p:cNvPr>
          <p:cNvGrpSpPr/>
          <p:nvPr/>
        </p:nvGrpSpPr>
        <p:grpSpPr>
          <a:xfrm>
            <a:off x="4085502" y="561507"/>
            <a:ext cx="2170733" cy="1989548"/>
            <a:chOff x="2347916" y="382029"/>
            <a:chExt cx="2000008" cy="200255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1180149-BC36-0616-3A96-29427A4C3EDD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42CA775-1D4C-EABC-9F8B-966E7A639FF3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332C5-CDC2-D46C-A934-7E30C0409C40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802400-E431-B4D8-69A6-14555753D8B4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57F7AE1-CF78-68EE-6895-46C7EE0562AA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E1F5DBC-808B-2843-E05E-55CCEE5EAD35}"/>
                </a:ext>
              </a:extLst>
            </p:cNvPr>
            <p:cNvSpPr txBox="1"/>
            <p:nvPr/>
          </p:nvSpPr>
          <p:spPr>
            <a:xfrm>
              <a:off x="2347916" y="382029"/>
              <a:ext cx="2000008" cy="47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PDF Documents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4A3E780-7AA4-5140-BCBA-ED6A70A63632}"/>
              </a:ext>
            </a:extLst>
          </p:cNvPr>
          <p:cNvGrpSpPr/>
          <p:nvPr/>
        </p:nvGrpSpPr>
        <p:grpSpPr>
          <a:xfrm>
            <a:off x="2300291" y="572529"/>
            <a:ext cx="2401908" cy="5238173"/>
            <a:chOff x="2347916" y="382029"/>
            <a:chExt cx="2401908" cy="5238173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9883916-CA55-A697-0B86-F55E03975BB3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7C04F99-7166-145A-D889-AB4150768044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5125F45-1557-4A5E-886F-3D34572BC8FF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21CA633-F1F0-914C-17DE-90CDF7BED331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3992486-5A8C-F928-16E5-60FB191922E5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96D4A93-5FF9-62A0-16F0-7FDD490273B1}"/>
                </a:ext>
              </a:extLst>
            </p:cNvPr>
            <p:cNvSpPr txBox="1"/>
            <p:nvPr/>
          </p:nvSpPr>
          <p:spPr>
            <a:xfrm>
              <a:off x="2347916" y="382029"/>
              <a:ext cx="156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txt Documents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75BF537-5D12-D467-6BBE-E49AD0457878}"/>
                </a:ext>
              </a:extLst>
            </p:cNvPr>
            <p:cNvCxnSpPr>
              <a:stCxn id="114" idx="2"/>
            </p:cNvCxnSpPr>
            <p:nvPr/>
          </p:nvCxnSpPr>
          <p:spPr>
            <a:xfrm>
              <a:off x="3508131" y="2384584"/>
              <a:ext cx="0" cy="1261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CE660BE-D665-EB7C-EB86-6421FDCE2ACC}"/>
                </a:ext>
              </a:extLst>
            </p:cNvPr>
            <p:cNvSpPr txBox="1"/>
            <p:nvPr/>
          </p:nvSpPr>
          <p:spPr>
            <a:xfrm>
              <a:off x="3503970" y="2753824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Embedding</a:t>
              </a:r>
            </a:p>
          </p:txBody>
        </p:sp>
        <p:sp>
          <p:nvSpPr>
            <p:cNvPr id="110" name="Can 109">
              <a:extLst>
                <a:ext uri="{FF2B5EF4-FFF2-40B4-BE49-F238E27FC236}">
                  <a16:creationId xmlns:a16="http://schemas.microsoft.com/office/drawing/2014/main" id="{185F0197-DC77-4C9D-3F97-366A1AA00A79}"/>
                </a:ext>
              </a:extLst>
            </p:cNvPr>
            <p:cNvSpPr/>
            <p:nvPr/>
          </p:nvSpPr>
          <p:spPr>
            <a:xfrm>
              <a:off x="2660904" y="3782258"/>
              <a:ext cx="1649064" cy="183794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Vectorstore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3CC259C-05E6-1054-00F3-78ADCFE53A55}"/>
              </a:ext>
            </a:extLst>
          </p:cNvPr>
          <p:cNvGrpSpPr/>
          <p:nvPr/>
        </p:nvGrpSpPr>
        <p:grpSpPr>
          <a:xfrm>
            <a:off x="4262343" y="3649592"/>
            <a:ext cx="2992217" cy="1877819"/>
            <a:chOff x="4262343" y="3459092"/>
            <a:chExt cx="2992217" cy="187781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A0D7A3D-C701-3736-8595-85D83D163596}"/>
                </a:ext>
              </a:extLst>
            </p:cNvPr>
            <p:cNvSpPr/>
            <p:nvPr/>
          </p:nvSpPr>
          <p:spPr>
            <a:xfrm>
              <a:off x="5906905" y="4098397"/>
              <a:ext cx="920730" cy="123851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F2516CD-2A25-69AC-A729-18FA736545A0}"/>
                </a:ext>
              </a:extLst>
            </p:cNvPr>
            <p:cNvSpPr txBox="1"/>
            <p:nvPr/>
          </p:nvSpPr>
          <p:spPr>
            <a:xfrm>
              <a:off x="5561661" y="3459092"/>
              <a:ext cx="16928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Query-Relevant </a:t>
              </a:r>
            </a:p>
            <a:p>
              <a:pPr algn="ctr"/>
              <a:r>
                <a:rPr lang="en-US" dirty="0"/>
                <a:t>Document(s)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DF9A6A0-0EB4-FB71-0DEA-C5DDEF66CC31}"/>
                </a:ext>
              </a:extLst>
            </p:cNvPr>
            <p:cNvCxnSpPr>
              <a:cxnSpLocks/>
              <a:stCxn id="110" idx="4"/>
              <a:endCxn id="116" idx="1"/>
            </p:cNvCxnSpPr>
            <p:nvPr/>
          </p:nvCxnSpPr>
          <p:spPr>
            <a:xfrm flipV="1">
              <a:off x="4262343" y="4717654"/>
              <a:ext cx="1644562" cy="174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B243A7B-3A3A-5B2C-05C4-57DA152187D9}"/>
              </a:ext>
            </a:extLst>
          </p:cNvPr>
          <p:cNvGrpSpPr/>
          <p:nvPr/>
        </p:nvGrpSpPr>
        <p:grpSpPr>
          <a:xfrm>
            <a:off x="708100" y="3129678"/>
            <a:ext cx="8473512" cy="3517622"/>
            <a:chOff x="755725" y="2939178"/>
            <a:chExt cx="8473512" cy="351762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9EB35AA-E5AC-7244-E920-5A11A8C8B8E6}"/>
                </a:ext>
              </a:extLst>
            </p:cNvPr>
            <p:cNvSpPr txBox="1"/>
            <p:nvPr/>
          </p:nvSpPr>
          <p:spPr>
            <a:xfrm>
              <a:off x="7650535" y="2939178"/>
              <a:ext cx="1578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to LLM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9D35982-A223-378D-9C53-33F960E2BFEA}"/>
                </a:ext>
              </a:extLst>
            </p:cNvPr>
            <p:cNvSpPr/>
            <p:nvPr/>
          </p:nvSpPr>
          <p:spPr>
            <a:xfrm>
              <a:off x="7783186" y="3347840"/>
              <a:ext cx="1313401" cy="31089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{context}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{query}</a:t>
              </a: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1C3487DF-7162-0DF2-9489-0A4664D1B2D1}"/>
                </a:ext>
              </a:extLst>
            </p:cNvPr>
            <p:cNvSpPr/>
            <p:nvPr/>
          </p:nvSpPr>
          <p:spPr>
            <a:xfrm>
              <a:off x="755725" y="4862316"/>
              <a:ext cx="7193834" cy="1594484"/>
            </a:xfrm>
            <a:custGeom>
              <a:avLst/>
              <a:gdLst>
                <a:gd name="connsiteX0" fmla="*/ 0 w 7132320"/>
                <a:gd name="connsiteY0" fmla="*/ 0 h 1344168"/>
                <a:gd name="connsiteX1" fmla="*/ 1801368 w 7132320"/>
                <a:gd name="connsiteY1" fmla="*/ 1344168 h 1344168"/>
                <a:gd name="connsiteX2" fmla="*/ 7132320 w 7132320"/>
                <a:gd name="connsiteY2" fmla="*/ 768096 h 1344168"/>
                <a:gd name="connsiteX3" fmla="*/ 7132320 w 7132320"/>
                <a:gd name="connsiteY3" fmla="*/ 768096 h 1344168"/>
                <a:gd name="connsiteX4" fmla="*/ 7132320 w 7132320"/>
                <a:gd name="connsiteY4" fmla="*/ 786384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2320" h="1344168">
                  <a:moveTo>
                    <a:pt x="0" y="0"/>
                  </a:moveTo>
                  <a:cubicBezTo>
                    <a:pt x="306324" y="608076"/>
                    <a:pt x="612648" y="1216152"/>
                    <a:pt x="1801368" y="1344168"/>
                  </a:cubicBezTo>
                  <a:lnTo>
                    <a:pt x="7132320" y="768096"/>
                  </a:lnTo>
                  <a:lnTo>
                    <a:pt x="7132320" y="768096"/>
                  </a:lnTo>
                  <a:lnTo>
                    <a:pt x="7132320" y="786384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41C5A0E-36B1-3248-2D69-B75DE2320D30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flipV="1">
              <a:off x="6780010" y="4433015"/>
              <a:ext cx="1121924" cy="4751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D2BEB66-17B2-9212-4F68-5338E4892AB9}"/>
              </a:ext>
            </a:extLst>
          </p:cNvPr>
          <p:cNvGrpSpPr/>
          <p:nvPr/>
        </p:nvGrpSpPr>
        <p:grpSpPr>
          <a:xfrm>
            <a:off x="9023639" y="4605184"/>
            <a:ext cx="2736688" cy="605940"/>
            <a:chOff x="9071264" y="4414684"/>
            <a:chExt cx="2736688" cy="605940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B39DA75-D208-3148-0B31-6321E1B3AF1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4" y="4717654"/>
              <a:ext cx="1480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75C0200A-416B-6EA4-0EE1-6B3E3779E5A8}"/>
                </a:ext>
              </a:extLst>
            </p:cNvPr>
            <p:cNvSpPr/>
            <p:nvPr/>
          </p:nvSpPr>
          <p:spPr>
            <a:xfrm>
              <a:off x="10701528" y="4414684"/>
              <a:ext cx="1106424" cy="6059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ANSWER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9E3321C-01A5-10C5-527C-66A9F5E53A43}"/>
              </a:ext>
            </a:extLst>
          </p:cNvPr>
          <p:cNvGrpSpPr/>
          <p:nvPr/>
        </p:nvGrpSpPr>
        <p:grpSpPr>
          <a:xfrm>
            <a:off x="336423" y="4518612"/>
            <a:ext cx="2229231" cy="574208"/>
            <a:chOff x="384048" y="4328112"/>
            <a:chExt cx="2229231" cy="574208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2E3361F-1B1C-4A0B-22A4-DF6F018A8DF1}"/>
                </a:ext>
              </a:extLst>
            </p:cNvPr>
            <p:cNvSpPr txBox="1"/>
            <p:nvPr/>
          </p:nvSpPr>
          <p:spPr>
            <a:xfrm>
              <a:off x="384048" y="4532988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Query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680C3A32-7DE2-E72A-B0A3-A13DDC7452D7}"/>
                </a:ext>
              </a:extLst>
            </p:cNvPr>
            <p:cNvCxnSpPr>
              <a:cxnSpLocks/>
              <a:stCxn id="128" idx="3"/>
              <a:endCxn id="110" idx="2"/>
            </p:cNvCxnSpPr>
            <p:nvPr/>
          </p:nvCxnSpPr>
          <p:spPr>
            <a:xfrm>
              <a:off x="1146949" y="4717654"/>
              <a:ext cx="1466330" cy="174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F97998-82BB-C30C-0FD3-99394F174912}"/>
                </a:ext>
              </a:extLst>
            </p:cNvPr>
            <p:cNvSpPr txBox="1"/>
            <p:nvPr/>
          </p:nvSpPr>
          <p:spPr>
            <a:xfrm>
              <a:off x="1186970" y="4328112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Embedding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0E341E6-C70E-7AEA-E824-1B31EA3646A6}"/>
              </a:ext>
            </a:extLst>
          </p:cNvPr>
          <p:cNvCxnSpPr>
            <a:cxnSpLocks/>
            <a:stCxn id="86" idx="2"/>
          </p:cNvCxnSpPr>
          <p:nvPr/>
        </p:nvCxnSpPr>
        <p:spPr>
          <a:xfrm flipH="1">
            <a:off x="4085502" y="2551055"/>
            <a:ext cx="1259253" cy="137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2C0BA-2023-FEC5-328F-D17A50360581}"/>
              </a:ext>
            </a:extLst>
          </p:cNvPr>
          <p:cNvSpPr txBox="1"/>
          <p:nvPr/>
        </p:nvSpPr>
        <p:spPr>
          <a:xfrm>
            <a:off x="4115361" y="0"/>
            <a:ext cx="3468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2: RAG Pipeline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1BEDAD-5ACF-1022-23A8-751516B788C1}"/>
              </a:ext>
            </a:extLst>
          </p:cNvPr>
          <p:cNvSpPr txBox="1"/>
          <p:nvPr/>
        </p:nvSpPr>
        <p:spPr>
          <a:xfrm>
            <a:off x="6310709" y="958004"/>
            <a:ext cx="569957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Building Vectorstore</a:t>
            </a:r>
          </a:p>
          <a:p>
            <a:r>
              <a:rPr lang="en-US" sz="2400" b="1" dirty="0"/>
              <a:t>- Parsing PDFs and txt files with metadata</a:t>
            </a:r>
          </a:p>
          <a:p>
            <a:r>
              <a:rPr lang="en-US" sz="2400" dirty="0"/>
              <a:t>- More robust embeddings model</a:t>
            </a:r>
          </a:p>
          <a:p>
            <a:r>
              <a:rPr lang="en-US" sz="2400" dirty="0"/>
              <a:t>- Exploring FAISS and </a:t>
            </a:r>
            <a:r>
              <a:rPr lang="en-US" sz="2400" dirty="0" err="1"/>
              <a:t>ChromaDB</a:t>
            </a:r>
            <a:endParaRPr lang="en-US" sz="24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1459EA-0488-4B1E-2DBB-7BCF17E5781A}"/>
              </a:ext>
            </a:extLst>
          </p:cNvPr>
          <p:cNvGrpSpPr/>
          <p:nvPr/>
        </p:nvGrpSpPr>
        <p:grpSpPr>
          <a:xfrm>
            <a:off x="4085502" y="561507"/>
            <a:ext cx="2170733" cy="1989548"/>
            <a:chOff x="2347916" y="382029"/>
            <a:chExt cx="2000008" cy="200255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1180149-BC36-0616-3A96-29427A4C3EDD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42CA775-1D4C-EABC-9F8B-966E7A639FF3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332C5-CDC2-D46C-A934-7E30C0409C40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802400-E431-B4D8-69A6-14555753D8B4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57F7AE1-CF78-68EE-6895-46C7EE0562AA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E1F5DBC-808B-2843-E05E-55CCEE5EAD35}"/>
                </a:ext>
              </a:extLst>
            </p:cNvPr>
            <p:cNvSpPr txBox="1"/>
            <p:nvPr/>
          </p:nvSpPr>
          <p:spPr>
            <a:xfrm>
              <a:off x="2347916" y="382029"/>
              <a:ext cx="2000008" cy="47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PDF Documents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4A3E780-7AA4-5140-BCBA-ED6A70A63632}"/>
              </a:ext>
            </a:extLst>
          </p:cNvPr>
          <p:cNvGrpSpPr/>
          <p:nvPr/>
        </p:nvGrpSpPr>
        <p:grpSpPr>
          <a:xfrm>
            <a:off x="2300291" y="572529"/>
            <a:ext cx="2401908" cy="5238173"/>
            <a:chOff x="2347916" y="382029"/>
            <a:chExt cx="2401908" cy="5238173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9883916-CA55-A697-0B86-F55E03975BB3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7C04F99-7166-145A-D889-AB4150768044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5125F45-1557-4A5E-886F-3D34572BC8FF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21CA633-F1F0-914C-17DE-90CDF7BED331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3992486-5A8C-F928-16E5-60FB191922E5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96D4A93-5FF9-62A0-16F0-7FDD490273B1}"/>
                </a:ext>
              </a:extLst>
            </p:cNvPr>
            <p:cNvSpPr txBox="1"/>
            <p:nvPr/>
          </p:nvSpPr>
          <p:spPr>
            <a:xfrm>
              <a:off x="2347916" y="382029"/>
              <a:ext cx="156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txt Documents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75BF537-5D12-D467-6BBE-E49AD0457878}"/>
                </a:ext>
              </a:extLst>
            </p:cNvPr>
            <p:cNvCxnSpPr>
              <a:stCxn id="114" idx="2"/>
            </p:cNvCxnSpPr>
            <p:nvPr/>
          </p:nvCxnSpPr>
          <p:spPr>
            <a:xfrm>
              <a:off x="3508131" y="2384584"/>
              <a:ext cx="0" cy="1261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CE660BE-D665-EB7C-EB86-6421FDCE2ACC}"/>
                </a:ext>
              </a:extLst>
            </p:cNvPr>
            <p:cNvSpPr txBox="1"/>
            <p:nvPr/>
          </p:nvSpPr>
          <p:spPr>
            <a:xfrm>
              <a:off x="3503970" y="2753824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Embedding</a:t>
              </a:r>
            </a:p>
          </p:txBody>
        </p:sp>
        <p:sp>
          <p:nvSpPr>
            <p:cNvPr id="110" name="Can 109">
              <a:extLst>
                <a:ext uri="{FF2B5EF4-FFF2-40B4-BE49-F238E27FC236}">
                  <a16:creationId xmlns:a16="http://schemas.microsoft.com/office/drawing/2014/main" id="{185F0197-DC77-4C9D-3F97-366A1AA00A79}"/>
                </a:ext>
              </a:extLst>
            </p:cNvPr>
            <p:cNvSpPr/>
            <p:nvPr/>
          </p:nvSpPr>
          <p:spPr>
            <a:xfrm>
              <a:off x="2660904" y="3782258"/>
              <a:ext cx="1649064" cy="183794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Vectorstore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3CC259C-05E6-1054-00F3-78ADCFE53A55}"/>
              </a:ext>
            </a:extLst>
          </p:cNvPr>
          <p:cNvGrpSpPr/>
          <p:nvPr/>
        </p:nvGrpSpPr>
        <p:grpSpPr>
          <a:xfrm>
            <a:off x="4262343" y="3649592"/>
            <a:ext cx="2992217" cy="1877819"/>
            <a:chOff x="4262343" y="3459092"/>
            <a:chExt cx="2992217" cy="187781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A0D7A3D-C701-3736-8595-85D83D163596}"/>
                </a:ext>
              </a:extLst>
            </p:cNvPr>
            <p:cNvSpPr/>
            <p:nvPr/>
          </p:nvSpPr>
          <p:spPr>
            <a:xfrm>
              <a:off x="5906905" y="4098397"/>
              <a:ext cx="920730" cy="123851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F2516CD-2A25-69AC-A729-18FA736545A0}"/>
                </a:ext>
              </a:extLst>
            </p:cNvPr>
            <p:cNvSpPr txBox="1"/>
            <p:nvPr/>
          </p:nvSpPr>
          <p:spPr>
            <a:xfrm>
              <a:off x="5561661" y="3459092"/>
              <a:ext cx="16928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Query-Relevant </a:t>
              </a:r>
            </a:p>
            <a:p>
              <a:pPr algn="ctr"/>
              <a:r>
                <a:rPr lang="en-US" dirty="0"/>
                <a:t>Document(s)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DF9A6A0-0EB4-FB71-0DEA-C5DDEF66CC31}"/>
                </a:ext>
              </a:extLst>
            </p:cNvPr>
            <p:cNvCxnSpPr>
              <a:cxnSpLocks/>
              <a:stCxn id="110" idx="4"/>
              <a:endCxn id="116" idx="1"/>
            </p:cNvCxnSpPr>
            <p:nvPr/>
          </p:nvCxnSpPr>
          <p:spPr>
            <a:xfrm flipV="1">
              <a:off x="4262343" y="4717654"/>
              <a:ext cx="1644562" cy="174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B243A7B-3A3A-5B2C-05C4-57DA152187D9}"/>
              </a:ext>
            </a:extLst>
          </p:cNvPr>
          <p:cNvGrpSpPr/>
          <p:nvPr/>
        </p:nvGrpSpPr>
        <p:grpSpPr>
          <a:xfrm>
            <a:off x="708100" y="3129678"/>
            <a:ext cx="8473512" cy="3517622"/>
            <a:chOff x="755725" y="2939178"/>
            <a:chExt cx="8473512" cy="351762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9EB35AA-E5AC-7244-E920-5A11A8C8B8E6}"/>
                </a:ext>
              </a:extLst>
            </p:cNvPr>
            <p:cNvSpPr txBox="1"/>
            <p:nvPr/>
          </p:nvSpPr>
          <p:spPr>
            <a:xfrm>
              <a:off x="7650535" y="2939178"/>
              <a:ext cx="1578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to LLM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9D35982-A223-378D-9C53-33F960E2BFEA}"/>
                </a:ext>
              </a:extLst>
            </p:cNvPr>
            <p:cNvSpPr/>
            <p:nvPr/>
          </p:nvSpPr>
          <p:spPr>
            <a:xfrm>
              <a:off x="7783186" y="3347840"/>
              <a:ext cx="1313401" cy="31089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{context}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{query}</a:t>
              </a: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1C3487DF-7162-0DF2-9489-0A4664D1B2D1}"/>
                </a:ext>
              </a:extLst>
            </p:cNvPr>
            <p:cNvSpPr/>
            <p:nvPr/>
          </p:nvSpPr>
          <p:spPr>
            <a:xfrm>
              <a:off x="755725" y="4862316"/>
              <a:ext cx="7193834" cy="1594484"/>
            </a:xfrm>
            <a:custGeom>
              <a:avLst/>
              <a:gdLst>
                <a:gd name="connsiteX0" fmla="*/ 0 w 7132320"/>
                <a:gd name="connsiteY0" fmla="*/ 0 h 1344168"/>
                <a:gd name="connsiteX1" fmla="*/ 1801368 w 7132320"/>
                <a:gd name="connsiteY1" fmla="*/ 1344168 h 1344168"/>
                <a:gd name="connsiteX2" fmla="*/ 7132320 w 7132320"/>
                <a:gd name="connsiteY2" fmla="*/ 768096 h 1344168"/>
                <a:gd name="connsiteX3" fmla="*/ 7132320 w 7132320"/>
                <a:gd name="connsiteY3" fmla="*/ 768096 h 1344168"/>
                <a:gd name="connsiteX4" fmla="*/ 7132320 w 7132320"/>
                <a:gd name="connsiteY4" fmla="*/ 786384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2320" h="1344168">
                  <a:moveTo>
                    <a:pt x="0" y="0"/>
                  </a:moveTo>
                  <a:cubicBezTo>
                    <a:pt x="306324" y="608076"/>
                    <a:pt x="612648" y="1216152"/>
                    <a:pt x="1801368" y="1344168"/>
                  </a:cubicBezTo>
                  <a:lnTo>
                    <a:pt x="7132320" y="768096"/>
                  </a:lnTo>
                  <a:lnTo>
                    <a:pt x="7132320" y="768096"/>
                  </a:lnTo>
                  <a:lnTo>
                    <a:pt x="7132320" y="786384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41C5A0E-36B1-3248-2D69-B75DE2320D30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flipV="1">
              <a:off x="6780010" y="4433015"/>
              <a:ext cx="1121924" cy="4751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D2BEB66-17B2-9212-4F68-5338E4892AB9}"/>
              </a:ext>
            </a:extLst>
          </p:cNvPr>
          <p:cNvGrpSpPr/>
          <p:nvPr/>
        </p:nvGrpSpPr>
        <p:grpSpPr>
          <a:xfrm>
            <a:off x="9023639" y="4605184"/>
            <a:ext cx="2736688" cy="605940"/>
            <a:chOff x="9071264" y="4414684"/>
            <a:chExt cx="2736688" cy="605940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B39DA75-D208-3148-0B31-6321E1B3AF1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4" y="4717654"/>
              <a:ext cx="1480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75C0200A-416B-6EA4-0EE1-6B3E3779E5A8}"/>
                </a:ext>
              </a:extLst>
            </p:cNvPr>
            <p:cNvSpPr/>
            <p:nvPr/>
          </p:nvSpPr>
          <p:spPr>
            <a:xfrm>
              <a:off x="10701528" y="4414684"/>
              <a:ext cx="1106424" cy="6059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ANSWER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9E3321C-01A5-10C5-527C-66A9F5E53A43}"/>
              </a:ext>
            </a:extLst>
          </p:cNvPr>
          <p:cNvGrpSpPr/>
          <p:nvPr/>
        </p:nvGrpSpPr>
        <p:grpSpPr>
          <a:xfrm>
            <a:off x="336423" y="4518612"/>
            <a:ext cx="2229231" cy="574208"/>
            <a:chOff x="384048" y="4328112"/>
            <a:chExt cx="2229231" cy="574208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2E3361F-1B1C-4A0B-22A4-DF6F018A8DF1}"/>
                </a:ext>
              </a:extLst>
            </p:cNvPr>
            <p:cNvSpPr txBox="1"/>
            <p:nvPr/>
          </p:nvSpPr>
          <p:spPr>
            <a:xfrm>
              <a:off x="384048" y="4532988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Query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680C3A32-7DE2-E72A-B0A3-A13DDC7452D7}"/>
                </a:ext>
              </a:extLst>
            </p:cNvPr>
            <p:cNvCxnSpPr>
              <a:cxnSpLocks/>
              <a:stCxn id="128" idx="3"/>
              <a:endCxn id="110" idx="2"/>
            </p:cNvCxnSpPr>
            <p:nvPr/>
          </p:nvCxnSpPr>
          <p:spPr>
            <a:xfrm>
              <a:off x="1146949" y="4717654"/>
              <a:ext cx="1466330" cy="174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F97998-82BB-C30C-0FD3-99394F174912}"/>
                </a:ext>
              </a:extLst>
            </p:cNvPr>
            <p:cNvSpPr txBox="1"/>
            <p:nvPr/>
          </p:nvSpPr>
          <p:spPr>
            <a:xfrm>
              <a:off x="1186970" y="4328112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Embedding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0E341E6-C70E-7AEA-E824-1B31EA3646A6}"/>
              </a:ext>
            </a:extLst>
          </p:cNvPr>
          <p:cNvCxnSpPr>
            <a:cxnSpLocks/>
            <a:stCxn id="86" idx="2"/>
          </p:cNvCxnSpPr>
          <p:nvPr/>
        </p:nvCxnSpPr>
        <p:spPr>
          <a:xfrm flipH="1">
            <a:off x="4085502" y="2551055"/>
            <a:ext cx="1259253" cy="137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1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2C0BA-2023-FEC5-328F-D17A50360581}"/>
              </a:ext>
            </a:extLst>
          </p:cNvPr>
          <p:cNvSpPr txBox="1"/>
          <p:nvPr/>
        </p:nvSpPr>
        <p:spPr>
          <a:xfrm>
            <a:off x="4115361" y="0"/>
            <a:ext cx="3468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2: RAG Pipeline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1BEDAD-5ACF-1022-23A8-751516B788C1}"/>
              </a:ext>
            </a:extLst>
          </p:cNvPr>
          <p:cNvSpPr txBox="1"/>
          <p:nvPr/>
        </p:nvSpPr>
        <p:spPr>
          <a:xfrm>
            <a:off x="6310709" y="958004"/>
            <a:ext cx="569957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Building Vectorstore</a:t>
            </a:r>
          </a:p>
          <a:p>
            <a:r>
              <a:rPr lang="en-US" sz="2400" dirty="0"/>
              <a:t>- Parsing PDFs and txt files with metadata</a:t>
            </a:r>
          </a:p>
          <a:p>
            <a:r>
              <a:rPr lang="en-US" sz="2400" b="1" dirty="0"/>
              <a:t>- More robust embeddings model</a:t>
            </a:r>
          </a:p>
          <a:p>
            <a:r>
              <a:rPr lang="en-US" sz="2400" dirty="0"/>
              <a:t>- Exploring FAISS and </a:t>
            </a:r>
            <a:r>
              <a:rPr lang="en-US" sz="2400" dirty="0" err="1"/>
              <a:t>ChromaDB</a:t>
            </a:r>
            <a:endParaRPr lang="en-US" sz="24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1459EA-0488-4B1E-2DBB-7BCF17E5781A}"/>
              </a:ext>
            </a:extLst>
          </p:cNvPr>
          <p:cNvGrpSpPr/>
          <p:nvPr/>
        </p:nvGrpSpPr>
        <p:grpSpPr>
          <a:xfrm>
            <a:off x="2468469" y="520738"/>
            <a:ext cx="2388987" cy="1989548"/>
            <a:chOff x="2347916" y="382029"/>
            <a:chExt cx="2201096" cy="200255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1180149-BC36-0616-3A96-29427A4C3EDD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42CA775-1D4C-EABC-9F8B-966E7A639FF3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332C5-CDC2-D46C-A934-7E30C0409C40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802400-E431-B4D8-69A6-14555753D8B4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57F7AE1-CF78-68EE-6895-46C7EE0562AA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E1F5DBC-808B-2843-E05E-55CCEE5EAD35}"/>
                </a:ext>
              </a:extLst>
            </p:cNvPr>
            <p:cNvSpPr txBox="1"/>
            <p:nvPr/>
          </p:nvSpPr>
          <p:spPr>
            <a:xfrm>
              <a:off x="2347916" y="382029"/>
              <a:ext cx="2201096" cy="37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PDF and txt Documents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4A3E780-7AA4-5140-BCBA-ED6A70A63632}"/>
              </a:ext>
            </a:extLst>
          </p:cNvPr>
          <p:cNvGrpSpPr/>
          <p:nvPr/>
        </p:nvGrpSpPr>
        <p:grpSpPr>
          <a:xfrm>
            <a:off x="2613279" y="929164"/>
            <a:ext cx="2088920" cy="4881538"/>
            <a:chOff x="2660904" y="738664"/>
            <a:chExt cx="2088920" cy="4881538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9883916-CA55-A697-0B86-F55E03975BB3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7C04F99-7166-145A-D889-AB4150768044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5125F45-1557-4A5E-886F-3D34572BC8FF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21CA633-F1F0-914C-17DE-90CDF7BED331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3992486-5A8C-F928-16E5-60FB191922E5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75BF537-5D12-D467-6BBE-E49AD0457878}"/>
                </a:ext>
              </a:extLst>
            </p:cNvPr>
            <p:cNvCxnSpPr>
              <a:stCxn id="114" idx="2"/>
            </p:cNvCxnSpPr>
            <p:nvPr/>
          </p:nvCxnSpPr>
          <p:spPr>
            <a:xfrm>
              <a:off x="3508131" y="2384584"/>
              <a:ext cx="0" cy="1261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CE660BE-D665-EB7C-EB86-6421FDCE2ACC}"/>
                </a:ext>
              </a:extLst>
            </p:cNvPr>
            <p:cNvSpPr txBox="1"/>
            <p:nvPr/>
          </p:nvSpPr>
          <p:spPr>
            <a:xfrm>
              <a:off x="3503970" y="2753824"/>
              <a:ext cx="1245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New</a:t>
              </a:r>
            </a:p>
            <a:p>
              <a:pPr algn="ctr"/>
              <a:r>
                <a:rPr lang="en-US" dirty="0"/>
                <a:t>Embedding</a:t>
              </a:r>
            </a:p>
          </p:txBody>
        </p:sp>
        <p:sp>
          <p:nvSpPr>
            <p:cNvPr id="110" name="Can 109">
              <a:extLst>
                <a:ext uri="{FF2B5EF4-FFF2-40B4-BE49-F238E27FC236}">
                  <a16:creationId xmlns:a16="http://schemas.microsoft.com/office/drawing/2014/main" id="{185F0197-DC77-4C9D-3F97-366A1AA00A79}"/>
                </a:ext>
              </a:extLst>
            </p:cNvPr>
            <p:cNvSpPr/>
            <p:nvPr/>
          </p:nvSpPr>
          <p:spPr>
            <a:xfrm>
              <a:off x="2660904" y="3782258"/>
              <a:ext cx="1649064" cy="183794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Vectorstore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3CC259C-05E6-1054-00F3-78ADCFE53A55}"/>
              </a:ext>
            </a:extLst>
          </p:cNvPr>
          <p:cNvGrpSpPr/>
          <p:nvPr/>
        </p:nvGrpSpPr>
        <p:grpSpPr>
          <a:xfrm>
            <a:off x="4262343" y="3649592"/>
            <a:ext cx="2992217" cy="1877819"/>
            <a:chOff x="4262343" y="3459092"/>
            <a:chExt cx="2992217" cy="187781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A0D7A3D-C701-3736-8595-85D83D163596}"/>
                </a:ext>
              </a:extLst>
            </p:cNvPr>
            <p:cNvSpPr/>
            <p:nvPr/>
          </p:nvSpPr>
          <p:spPr>
            <a:xfrm>
              <a:off x="5906905" y="4098397"/>
              <a:ext cx="920730" cy="123851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F2516CD-2A25-69AC-A729-18FA736545A0}"/>
                </a:ext>
              </a:extLst>
            </p:cNvPr>
            <p:cNvSpPr txBox="1"/>
            <p:nvPr/>
          </p:nvSpPr>
          <p:spPr>
            <a:xfrm>
              <a:off x="5561661" y="3459092"/>
              <a:ext cx="16928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Query-Relevant </a:t>
              </a:r>
            </a:p>
            <a:p>
              <a:pPr algn="ctr"/>
              <a:r>
                <a:rPr lang="en-US" dirty="0"/>
                <a:t>Document(s)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DF9A6A0-0EB4-FB71-0DEA-C5DDEF66CC31}"/>
                </a:ext>
              </a:extLst>
            </p:cNvPr>
            <p:cNvCxnSpPr>
              <a:cxnSpLocks/>
              <a:stCxn id="110" idx="4"/>
              <a:endCxn id="116" idx="1"/>
            </p:cNvCxnSpPr>
            <p:nvPr/>
          </p:nvCxnSpPr>
          <p:spPr>
            <a:xfrm flipV="1">
              <a:off x="4262343" y="4717654"/>
              <a:ext cx="1644562" cy="174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B243A7B-3A3A-5B2C-05C4-57DA152187D9}"/>
              </a:ext>
            </a:extLst>
          </p:cNvPr>
          <p:cNvGrpSpPr/>
          <p:nvPr/>
        </p:nvGrpSpPr>
        <p:grpSpPr>
          <a:xfrm>
            <a:off x="708100" y="3129678"/>
            <a:ext cx="8473512" cy="3517622"/>
            <a:chOff x="755725" y="2939178"/>
            <a:chExt cx="8473512" cy="351762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9EB35AA-E5AC-7244-E920-5A11A8C8B8E6}"/>
                </a:ext>
              </a:extLst>
            </p:cNvPr>
            <p:cNvSpPr txBox="1"/>
            <p:nvPr/>
          </p:nvSpPr>
          <p:spPr>
            <a:xfrm>
              <a:off x="7650535" y="2939178"/>
              <a:ext cx="1578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to LLM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9D35982-A223-378D-9C53-33F960E2BFEA}"/>
                </a:ext>
              </a:extLst>
            </p:cNvPr>
            <p:cNvSpPr/>
            <p:nvPr/>
          </p:nvSpPr>
          <p:spPr>
            <a:xfrm>
              <a:off x="7783186" y="3347840"/>
              <a:ext cx="1313401" cy="31089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{context}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{query}</a:t>
              </a: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1C3487DF-7162-0DF2-9489-0A4664D1B2D1}"/>
                </a:ext>
              </a:extLst>
            </p:cNvPr>
            <p:cNvSpPr/>
            <p:nvPr/>
          </p:nvSpPr>
          <p:spPr>
            <a:xfrm>
              <a:off x="755725" y="4862316"/>
              <a:ext cx="7193834" cy="1594484"/>
            </a:xfrm>
            <a:custGeom>
              <a:avLst/>
              <a:gdLst>
                <a:gd name="connsiteX0" fmla="*/ 0 w 7132320"/>
                <a:gd name="connsiteY0" fmla="*/ 0 h 1344168"/>
                <a:gd name="connsiteX1" fmla="*/ 1801368 w 7132320"/>
                <a:gd name="connsiteY1" fmla="*/ 1344168 h 1344168"/>
                <a:gd name="connsiteX2" fmla="*/ 7132320 w 7132320"/>
                <a:gd name="connsiteY2" fmla="*/ 768096 h 1344168"/>
                <a:gd name="connsiteX3" fmla="*/ 7132320 w 7132320"/>
                <a:gd name="connsiteY3" fmla="*/ 768096 h 1344168"/>
                <a:gd name="connsiteX4" fmla="*/ 7132320 w 7132320"/>
                <a:gd name="connsiteY4" fmla="*/ 786384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2320" h="1344168">
                  <a:moveTo>
                    <a:pt x="0" y="0"/>
                  </a:moveTo>
                  <a:cubicBezTo>
                    <a:pt x="306324" y="608076"/>
                    <a:pt x="612648" y="1216152"/>
                    <a:pt x="1801368" y="1344168"/>
                  </a:cubicBezTo>
                  <a:lnTo>
                    <a:pt x="7132320" y="768096"/>
                  </a:lnTo>
                  <a:lnTo>
                    <a:pt x="7132320" y="768096"/>
                  </a:lnTo>
                  <a:lnTo>
                    <a:pt x="7132320" y="786384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41C5A0E-36B1-3248-2D69-B75DE2320D30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flipV="1">
              <a:off x="6780010" y="4433015"/>
              <a:ext cx="1121924" cy="4751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D2BEB66-17B2-9212-4F68-5338E4892AB9}"/>
              </a:ext>
            </a:extLst>
          </p:cNvPr>
          <p:cNvGrpSpPr/>
          <p:nvPr/>
        </p:nvGrpSpPr>
        <p:grpSpPr>
          <a:xfrm>
            <a:off x="9023639" y="4605184"/>
            <a:ext cx="2736688" cy="605940"/>
            <a:chOff x="9071264" y="4414684"/>
            <a:chExt cx="2736688" cy="605940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B39DA75-D208-3148-0B31-6321E1B3AF1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4" y="4717654"/>
              <a:ext cx="1480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75C0200A-416B-6EA4-0EE1-6B3E3779E5A8}"/>
                </a:ext>
              </a:extLst>
            </p:cNvPr>
            <p:cNvSpPr/>
            <p:nvPr/>
          </p:nvSpPr>
          <p:spPr>
            <a:xfrm>
              <a:off x="10701528" y="4414684"/>
              <a:ext cx="1106424" cy="6059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ANSWER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9E3321C-01A5-10C5-527C-66A9F5E53A43}"/>
              </a:ext>
            </a:extLst>
          </p:cNvPr>
          <p:cNvGrpSpPr/>
          <p:nvPr/>
        </p:nvGrpSpPr>
        <p:grpSpPr>
          <a:xfrm>
            <a:off x="336423" y="4300349"/>
            <a:ext cx="2229231" cy="792471"/>
            <a:chOff x="384048" y="4109849"/>
            <a:chExt cx="2229231" cy="792471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2E3361F-1B1C-4A0B-22A4-DF6F018A8DF1}"/>
                </a:ext>
              </a:extLst>
            </p:cNvPr>
            <p:cNvSpPr txBox="1"/>
            <p:nvPr/>
          </p:nvSpPr>
          <p:spPr>
            <a:xfrm>
              <a:off x="384048" y="4532988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Query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680C3A32-7DE2-E72A-B0A3-A13DDC7452D7}"/>
                </a:ext>
              </a:extLst>
            </p:cNvPr>
            <p:cNvCxnSpPr>
              <a:cxnSpLocks/>
              <a:stCxn id="128" idx="3"/>
              <a:endCxn id="110" idx="2"/>
            </p:cNvCxnSpPr>
            <p:nvPr/>
          </p:nvCxnSpPr>
          <p:spPr>
            <a:xfrm>
              <a:off x="1146949" y="4717654"/>
              <a:ext cx="1466330" cy="174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F97998-82BB-C30C-0FD3-99394F174912}"/>
                </a:ext>
              </a:extLst>
            </p:cNvPr>
            <p:cNvSpPr txBox="1"/>
            <p:nvPr/>
          </p:nvSpPr>
          <p:spPr>
            <a:xfrm>
              <a:off x="1265698" y="4109849"/>
              <a:ext cx="1245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New</a:t>
              </a:r>
            </a:p>
            <a:p>
              <a:pPr algn="ctr"/>
              <a:r>
                <a:rPr lang="en-US" dirty="0"/>
                <a:t>Embedding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7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2C0BA-2023-FEC5-328F-D17A50360581}"/>
              </a:ext>
            </a:extLst>
          </p:cNvPr>
          <p:cNvSpPr txBox="1"/>
          <p:nvPr/>
        </p:nvSpPr>
        <p:spPr>
          <a:xfrm>
            <a:off x="4115361" y="0"/>
            <a:ext cx="3468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2: RAG Pipeline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1BEDAD-5ACF-1022-23A8-751516B788C1}"/>
              </a:ext>
            </a:extLst>
          </p:cNvPr>
          <p:cNvSpPr txBox="1"/>
          <p:nvPr/>
        </p:nvSpPr>
        <p:spPr>
          <a:xfrm>
            <a:off x="6310709" y="958004"/>
            <a:ext cx="569957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Building Vectorstore</a:t>
            </a:r>
          </a:p>
          <a:p>
            <a:r>
              <a:rPr lang="en-US" sz="2400" dirty="0"/>
              <a:t>- Parsing PDFs and txt files with metadata</a:t>
            </a:r>
          </a:p>
          <a:p>
            <a:r>
              <a:rPr lang="en-US" sz="2400" dirty="0"/>
              <a:t>- More robust embeddings model</a:t>
            </a:r>
          </a:p>
          <a:p>
            <a:r>
              <a:rPr lang="en-US" sz="2400" b="1" dirty="0"/>
              <a:t>- Exploring FAISS and </a:t>
            </a:r>
            <a:r>
              <a:rPr lang="en-US" sz="2400" b="1" dirty="0" err="1"/>
              <a:t>ChromaDB</a:t>
            </a:r>
            <a:endParaRPr lang="en-US" sz="2400" b="1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1459EA-0488-4B1E-2DBB-7BCF17E5781A}"/>
              </a:ext>
            </a:extLst>
          </p:cNvPr>
          <p:cNvGrpSpPr/>
          <p:nvPr/>
        </p:nvGrpSpPr>
        <p:grpSpPr>
          <a:xfrm>
            <a:off x="2468469" y="520738"/>
            <a:ext cx="2388987" cy="1989548"/>
            <a:chOff x="2347916" y="382029"/>
            <a:chExt cx="2201096" cy="200255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1180149-BC36-0616-3A96-29427A4C3EDD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42CA775-1D4C-EABC-9F8B-966E7A639FF3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332C5-CDC2-D46C-A934-7E30C0409C40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802400-E431-B4D8-69A6-14555753D8B4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57F7AE1-CF78-68EE-6895-46C7EE0562AA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E1F5DBC-808B-2843-E05E-55CCEE5EAD35}"/>
                </a:ext>
              </a:extLst>
            </p:cNvPr>
            <p:cNvSpPr txBox="1"/>
            <p:nvPr/>
          </p:nvSpPr>
          <p:spPr>
            <a:xfrm>
              <a:off x="2347916" y="382029"/>
              <a:ext cx="2201096" cy="37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PDF and txt Documents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883916-CA55-A697-0B86-F55E03975BB3}"/>
              </a:ext>
            </a:extLst>
          </p:cNvPr>
          <p:cNvGrpSpPr/>
          <p:nvPr/>
        </p:nvGrpSpPr>
        <p:grpSpPr>
          <a:xfrm>
            <a:off x="2613279" y="929164"/>
            <a:ext cx="1307592" cy="1645920"/>
            <a:chOff x="1216152" y="1600200"/>
            <a:chExt cx="1545336" cy="18470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7C04F99-7166-145A-D889-AB4150768044}"/>
                </a:ext>
              </a:extLst>
            </p:cNvPr>
            <p:cNvSpPr/>
            <p:nvPr/>
          </p:nvSpPr>
          <p:spPr>
            <a:xfrm>
              <a:off x="1216152" y="16002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125F45-1557-4A5E-886F-3D34572BC8FF}"/>
                </a:ext>
              </a:extLst>
            </p:cNvPr>
            <p:cNvSpPr/>
            <p:nvPr/>
          </p:nvSpPr>
          <p:spPr>
            <a:xfrm>
              <a:off x="1368552" y="17526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21CA633-F1F0-914C-17DE-90CDF7BED331}"/>
                </a:ext>
              </a:extLst>
            </p:cNvPr>
            <p:cNvSpPr/>
            <p:nvPr/>
          </p:nvSpPr>
          <p:spPr>
            <a:xfrm>
              <a:off x="1520952" y="19050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3992486-5A8C-F928-16E5-60FB191922E5}"/>
                </a:ext>
              </a:extLst>
            </p:cNvPr>
            <p:cNvSpPr/>
            <p:nvPr/>
          </p:nvSpPr>
          <p:spPr>
            <a:xfrm>
              <a:off x="1673352" y="20574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75BF537-5D12-D467-6BBE-E49AD0457878}"/>
              </a:ext>
            </a:extLst>
          </p:cNvPr>
          <p:cNvCxnSpPr>
            <a:stCxn id="114" idx="2"/>
          </p:cNvCxnSpPr>
          <p:nvPr/>
        </p:nvCxnSpPr>
        <p:spPr>
          <a:xfrm>
            <a:off x="3460506" y="2575084"/>
            <a:ext cx="0" cy="12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CE660BE-D665-EB7C-EB86-6421FDCE2ACC}"/>
              </a:ext>
            </a:extLst>
          </p:cNvPr>
          <p:cNvSpPr txBox="1"/>
          <p:nvPr/>
        </p:nvSpPr>
        <p:spPr>
          <a:xfrm>
            <a:off x="3456345" y="2944324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Embedding</a:t>
            </a:r>
          </a:p>
        </p:txBody>
      </p:sp>
      <p:sp>
        <p:nvSpPr>
          <p:cNvPr id="110" name="Can 109">
            <a:extLst>
              <a:ext uri="{FF2B5EF4-FFF2-40B4-BE49-F238E27FC236}">
                <a16:creationId xmlns:a16="http://schemas.microsoft.com/office/drawing/2014/main" id="{185F0197-DC77-4C9D-3F97-366A1AA00A79}"/>
              </a:ext>
            </a:extLst>
          </p:cNvPr>
          <p:cNvSpPr/>
          <p:nvPr/>
        </p:nvSpPr>
        <p:spPr>
          <a:xfrm>
            <a:off x="2613279" y="3972758"/>
            <a:ext cx="1649064" cy="1837944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Vectorstore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3CC259C-05E6-1054-00F3-78ADCFE53A55}"/>
              </a:ext>
            </a:extLst>
          </p:cNvPr>
          <p:cNvGrpSpPr/>
          <p:nvPr/>
        </p:nvGrpSpPr>
        <p:grpSpPr>
          <a:xfrm>
            <a:off x="4262343" y="3649592"/>
            <a:ext cx="2992217" cy="1877819"/>
            <a:chOff x="4262343" y="3459092"/>
            <a:chExt cx="2992217" cy="187781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A0D7A3D-C701-3736-8595-85D83D163596}"/>
                </a:ext>
              </a:extLst>
            </p:cNvPr>
            <p:cNvSpPr/>
            <p:nvPr/>
          </p:nvSpPr>
          <p:spPr>
            <a:xfrm>
              <a:off x="5906905" y="4098397"/>
              <a:ext cx="920730" cy="123851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F2516CD-2A25-69AC-A729-18FA736545A0}"/>
                </a:ext>
              </a:extLst>
            </p:cNvPr>
            <p:cNvSpPr txBox="1"/>
            <p:nvPr/>
          </p:nvSpPr>
          <p:spPr>
            <a:xfrm>
              <a:off x="5561661" y="3459092"/>
              <a:ext cx="16928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Query-Relevant </a:t>
              </a:r>
            </a:p>
            <a:p>
              <a:pPr algn="ctr"/>
              <a:r>
                <a:rPr lang="en-US" dirty="0"/>
                <a:t>Document(s)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DF9A6A0-0EB4-FB71-0DEA-C5DDEF66CC31}"/>
                </a:ext>
              </a:extLst>
            </p:cNvPr>
            <p:cNvCxnSpPr>
              <a:cxnSpLocks/>
              <a:stCxn id="110" idx="4"/>
              <a:endCxn id="116" idx="1"/>
            </p:cNvCxnSpPr>
            <p:nvPr/>
          </p:nvCxnSpPr>
          <p:spPr>
            <a:xfrm flipV="1">
              <a:off x="4262343" y="4717654"/>
              <a:ext cx="1644562" cy="174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B243A7B-3A3A-5B2C-05C4-57DA152187D9}"/>
              </a:ext>
            </a:extLst>
          </p:cNvPr>
          <p:cNvGrpSpPr/>
          <p:nvPr/>
        </p:nvGrpSpPr>
        <p:grpSpPr>
          <a:xfrm>
            <a:off x="708100" y="3129678"/>
            <a:ext cx="8473512" cy="3517622"/>
            <a:chOff x="755725" y="2939178"/>
            <a:chExt cx="8473512" cy="351762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9EB35AA-E5AC-7244-E920-5A11A8C8B8E6}"/>
                </a:ext>
              </a:extLst>
            </p:cNvPr>
            <p:cNvSpPr txBox="1"/>
            <p:nvPr/>
          </p:nvSpPr>
          <p:spPr>
            <a:xfrm>
              <a:off x="7650535" y="2939178"/>
              <a:ext cx="1578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to LLM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9D35982-A223-378D-9C53-33F960E2BFEA}"/>
                </a:ext>
              </a:extLst>
            </p:cNvPr>
            <p:cNvSpPr/>
            <p:nvPr/>
          </p:nvSpPr>
          <p:spPr>
            <a:xfrm>
              <a:off x="7783186" y="3347840"/>
              <a:ext cx="1313401" cy="31089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{context}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{query}</a:t>
              </a: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1C3487DF-7162-0DF2-9489-0A4664D1B2D1}"/>
                </a:ext>
              </a:extLst>
            </p:cNvPr>
            <p:cNvSpPr/>
            <p:nvPr/>
          </p:nvSpPr>
          <p:spPr>
            <a:xfrm>
              <a:off x="755725" y="4862316"/>
              <a:ext cx="7193834" cy="1594484"/>
            </a:xfrm>
            <a:custGeom>
              <a:avLst/>
              <a:gdLst>
                <a:gd name="connsiteX0" fmla="*/ 0 w 7132320"/>
                <a:gd name="connsiteY0" fmla="*/ 0 h 1344168"/>
                <a:gd name="connsiteX1" fmla="*/ 1801368 w 7132320"/>
                <a:gd name="connsiteY1" fmla="*/ 1344168 h 1344168"/>
                <a:gd name="connsiteX2" fmla="*/ 7132320 w 7132320"/>
                <a:gd name="connsiteY2" fmla="*/ 768096 h 1344168"/>
                <a:gd name="connsiteX3" fmla="*/ 7132320 w 7132320"/>
                <a:gd name="connsiteY3" fmla="*/ 768096 h 1344168"/>
                <a:gd name="connsiteX4" fmla="*/ 7132320 w 7132320"/>
                <a:gd name="connsiteY4" fmla="*/ 786384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2320" h="1344168">
                  <a:moveTo>
                    <a:pt x="0" y="0"/>
                  </a:moveTo>
                  <a:cubicBezTo>
                    <a:pt x="306324" y="608076"/>
                    <a:pt x="612648" y="1216152"/>
                    <a:pt x="1801368" y="1344168"/>
                  </a:cubicBezTo>
                  <a:lnTo>
                    <a:pt x="7132320" y="768096"/>
                  </a:lnTo>
                  <a:lnTo>
                    <a:pt x="7132320" y="768096"/>
                  </a:lnTo>
                  <a:lnTo>
                    <a:pt x="7132320" y="786384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41C5A0E-36B1-3248-2D69-B75DE2320D30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flipV="1">
              <a:off x="6780010" y="4433015"/>
              <a:ext cx="1121924" cy="4751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D2BEB66-17B2-9212-4F68-5338E4892AB9}"/>
              </a:ext>
            </a:extLst>
          </p:cNvPr>
          <p:cNvGrpSpPr/>
          <p:nvPr/>
        </p:nvGrpSpPr>
        <p:grpSpPr>
          <a:xfrm>
            <a:off x="9023639" y="4605184"/>
            <a:ext cx="2736688" cy="605940"/>
            <a:chOff x="9071264" y="4414684"/>
            <a:chExt cx="2736688" cy="605940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B39DA75-D208-3148-0B31-6321E1B3AF1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4" y="4717654"/>
              <a:ext cx="1480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75C0200A-416B-6EA4-0EE1-6B3E3779E5A8}"/>
                </a:ext>
              </a:extLst>
            </p:cNvPr>
            <p:cNvSpPr/>
            <p:nvPr/>
          </p:nvSpPr>
          <p:spPr>
            <a:xfrm>
              <a:off x="10701528" y="4414684"/>
              <a:ext cx="1106424" cy="6059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ANSWER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9E3321C-01A5-10C5-527C-66A9F5E53A43}"/>
              </a:ext>
            </a:extLst>
          </p:cNvPr>
          <p:cNvGrpSpPr/>
          <p:nvPr/>
        </p:nvGrpSpPr>
        <p:grpSpPr>
          <a:xfrm>
            <a:off x="336423" y="4300349"/>
            <a:ext cx="2229231" cy="792471"/>
            <a:chOff x="384048" y="4109849"/>
            <a:chExt cx="2229231" cy="792471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2E3361F-1B1C-4A0B-22A4-DF6F018A8DF1}"/>
                </a:ext>
              </a:extLst>
            </p:cNvPr>
            <p:cNvSpPr txBox="1"/>
            <p:nvPr/>
          </p:nvSpPr>
          <p:spPr>
            <a:xfrm>
              <a:off x="384048" y="4532988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Query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680C3A32-7DE2-E72A-B0A3-A13DDC7452D7}"/>
                </a:ext>
              </a:extLst>
            </p:cNvPr>
            <p:cNvCxnSpPr>
              <a:cxnSpLocks/>
              <a:stCxn id="128" idx="3"/>
              <a:endCxn id="110" idx="2"/>
            </p:cNvCxnSpPr>
            <p:nvPr/>
          </p:nvCxnSpPr>
          <p:spPr>
            <a:xfrm>
              <a:off x="1146949" y="4717654"/>
              <a:ext cx="1466330" cy="174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F97998-82BB-C30C-0FD3-99394F174912}"/>
                </a:ext>
              </a:extLst>
            </p:cNvPr>
            <p:cNvSpPr txBox="1"/>
            <p:nvPr/>
          </p:nvSpPr>
          <p:spPr>
            <a:xfrm>
              <a:off x="1265698" y="4109849"/>
              <a:ext cx="1245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New</a:t>
              </a:r>
            </a:p>
            <a:p>
              <a:pPr algn="ctr"/>
              <a:r>
                <a:rPr lang="en-US" dirty="0"/>
                <a:t>Embedding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03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55650-38D9-C7D7-D536-D2935115CCC0}"/>
              </a:ext>
            </a:extLst>
          </p:cNvPr>
          <p:cNvSpPr txBox="1"/>
          <p:nvPr/>
        </p:nvSpPr>
        <p:spPr>
          <a:xfrm>
            <a:off x="430078" y="1116250"/>
            <a:ext cx="115062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Introduce Retrieval Augmented Generation (RAG) + initial context of RAG bootcamp project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Introduce project objectives using two-module pipeline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Module 1: Framework for image to text for taxonomy and biodiversity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Module 2: Explore RAG optimizations explored so far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Discuss optimizations and next steps moving forward (immediate and distant)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0F064-1FAC-3978-ED3A-A1F591821869}"/>
              </a:ext>
            </a:extLst>
          </p:cNvPr>
          <p:cNvSpPr txBox="1"/>
          <p:nvPr/>
        </p:nvSpPr>
        <p:spPr>
          <a:xfrm>
            <a:off x="4355875" y="0"/>
            <a:ext cx="3480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Presentation Objectives</a:t>
            </a:r>
          </a:p>
        </p:txBody>
      </p:sp>
    </p:spTree>
    <p:extLst>
      <p:ext uri="{BB962C8B-B14F-4D97-AF65-F5344CB8AC3E}">
        <p14:creationId xmlns:p14="http://schemas.microsoft.com/office/powerpoint/2010/main" val="3060154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2C0BA-2023-FEC5-328F-D17A50360581}"/>
              </a:ext>
            </a:extLst>
          </p:cNvPr>
          <p:cNvSpPr txBox="1"/>
          <p:nvPr/>
        </p:nvSpPr>
        <p:spPr>
          <a:xfrm>
            <a:off x="4115361" y="0"/>
            <a:ext cx="3468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2: RAG Pipeline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1BEDAD-5ACF-1022-23A8-751516B788C1}"/>
              </a:ext>
            </a:extLst>
          </p:cNvPr>
          <p:cNvSpPr txBox="1"/>
          <p:nvPr/>
        </p:nvSpPr>
        <p:spPr>
          <a:xfrm>
            <a:off x="6310709" y="958004"/>
            <a:ext cx="569957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Improved Querying</a:t>
            </a:r>
          </a:p>
          <a:p>
            <a:r>
              <a:rPr lang="en-US" sz="2400" b="1" dirty="0"/>
              <a:t>- </a:t>
            </a:r>
            <a:r>
              <a:rPr lang="en-US" sz="2400" b="1" dirty="0" err="1"/>
              <a:t>MultiQuery</a:t>
            </a:r>
            <a:r>
              <a:rPr lang="en-US" sz="2400" b="1" dirty="0"/>
              <a:t> using LLM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1459EA-0488-4B1E-2DBB-7BCF17E5781A}"/>
              </a:ext>
            </a:extLst>
          </p:cNvPr>
          <p:cNvGrpSpPr/>
          <p:nvPr/>
        </p:nvGrpSpPr>
        <p:grpSpPr>
          <a:xfrm>
            <a:off x="2468469" y="520738"/>
            <a:ext cx="2388987" cy="1989548"/>
            <a:chOff x="2347916" y="382029"/>
            <a:chExt cx="2201096" cy="200255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1180149-BC36-0616-3A96-29427A4C3EDD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42CA775-1D4C-EABC-9F8B-966E7A639FF3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332C5-CDC2-D46C-A934-7E30C0409C40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802400-E431-B4D8-69A6-14555753D8B4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57F7AE1-CF78-68EE-6895-46C7EE0562AA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E1F5DBC-808B-2843-E05E-55CCEE5EAD35}"/>
                </a:ext>
              </a:extLst>
            </p:cNvPr>
            <p:cNvSpPr txBox="1"/>
            <p:nvPr/>
          </p:nvSpPr>
          <p:spPr>
            <a:xfrm>
              <a:off x="2347916" y="382029"/>
              <a:ext cx="2201096" cy="37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PDF and txt Documents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883916-CA55-A697-0B86-F55E03975BB3}"/>
              </a:ext>
            </a:extLst>
          </p:cNvPr>
          <p:cNvGrpSpPr/>
          <p:nvPr/>
        </p:nvGrpSpPr>
        <p:grpSpPr>
          <a:xfrm>
            <a:off x="2613279" y="929164"/>
            <a:ext cx="1307592" cy="1645920"/>
            <a:chOff x="1216152" y="1600200"/>
            <a:chExt cx="1545336" cy="18470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7C04F99-7166-145A-D889-AB4150768044}"/>
                </a:ext>
              </a:extLst>
            </p:cNvPr>
            <p:cNvSpPr/>
            <p:nvPr/>
          </p:nvSpPr>
          <p:spPr>
            <a:xfrm>
              <a:off x="1216152" y="16002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125F45-1557-4A5E-886F-3D34572BC8FF}"/>
                </a:ext>
              </a:extLst>
            </p:cNvPr>
            <p:cNvSpPr/>
            <p:nvPr/>
          </p:nvSpPr>
          <p:spPr>
            <a:xfrm>
              <a:off x="1368552" y="17526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21CA633-F1F0-914C-17DE-90CDF7BED331}"/>
                </a:ext>
              </a:extLst>
            </p:cNvPr>
            <p:cNvSpPr/>
            <p:nvPr/>
          </p:nvSpPr>
          <p:spPr>
            <a:xfrm>
              <a:off x="1520952" y="19050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3992486-5A8C-F928-16E5-60FB191922E5}"/>
                </a:ext>
              </a:extLst>
            </p:cNvPr>
            <p:cNvSpPr/>
            <p:nvPr/>
          </p:nvSpPr>
          <p:spPr>
            <a:xfrm>
              <a:off x="1673352" y="20574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75BF537-5D12-D467-6BBE-E49AD0457878}"/>
              </a:ext>
            </a:extLst>
          </p:cNvPr>
          <p:cNvCxnSpPr>
            <a:stCxn id="114" idx="2"/>
          </p:cNvCxnSpPr>
          <p:nvPr/>
        </p:nvCxnSpPr>
        <p:spPr>
          <a:xfrm>
            <a:off x="3460506" y="2575084"/>
            <a:ext cx="0" cy="12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CE660BE-D665-EB7C-EB86-6421FDCE2ACC}"/>
              </a:ext>
            </a:extLst>
          </p:cNvPr>
          <p:cNvSpPr txBox="1"/>
          <p:nvPr/>
        </p:nvSpPr>
        <p:spPr>
          <a:xfrm>
            <a:off x="3456345" y="2944324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Embedding</a:t>
            </a:r>
          </a:p>
        </p:txBody>
      </p:sp>
      <p:sp>
        <p:nvSpPr>
          <p:cNvPr id="110" name="Can 109">
            <a:extLst>
              <a:ext uri="{FF2B5EF4-FFF2-40B4-BE49-F238E27FC236}">
                <a16:creationId xmlns:a16="http://schemas.microsoft.com/office/drawing/2014/main" id="{185F0197-DC77-4C9D-3F97-366A1AA00A79}"/>
              </a:ext>
            </a:extLst>
          </p:cNvPr>
          <p:cNvSpPr/>
          <p:nvPr/>
        </p:nvSpPr>
        <p:spPr>
          <a:xfrm>
            <a:off x="3053135" y="3959895"/>
            <a:ext cx="1649064" cy="1837944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Vectorstore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0D7A3D-C701-3736-8595-85D83D163596}"/>
              </a:ext>
            </a:extLst>
          </p:cNvPr>
          <p:cNvSpPr/>
          <p:nvPr/>
        </p:nvSpPr>
        <p:spPr>
          <a:xfrm>
            <a:off x="6421353" y="4291572"/>
            <a:ext cx="725179" cy="9701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2516CD-2A25-69AC-A729-18FA736545A0}"/>
              </a:ext>
            </a:extLst>
          </p:cNvPr>
          <p:cNvSpPr txBox="1"/>
          <p:nvPr/>
        </p:nvSpPr>
        <p:spPr>
          <a:xfrm>
            <a:off x="5927992" y="3652267"/>
            <a:ext cx="19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Query-Relevant </a:t>
            </a:r>
          </a:p>
          <a:p>
            <a:pPr algn="ctr"/>
            <a:r>
              <a:rPr lang="en-US" dirty="0"/>
              <a:t>Unique Documents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DF9A6A0-0EB4-FB71-0DEA-C5DDEF66CC31}"/>
              </a:ext>
            </a:extLst>
          </p:cNvPr>
          <p:cNvCxnSpPr>
            <a:cxnSpLocks/>
          </p:cNvCxnSpPr>
          <p:nvPr/>
        </p:nvCxnSpPr>
        <p:spPr>
          <a:xfrm>
            <a:off x="4702199" y="4287486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9EB35AA-E5AC-7244-E920-5A11A8C8B8E6}"/>
              </a:ext>
            </a:extLst>
          </p:cNvPr>
          <p:cNvSpPr txBox="1"/>
          <p:nvPr/>
        </p:nvSpPr>
        <p:spPr>
          <a:xfrm>
            <a:off x="7800722" y="3082584"/>
            <a:ext cx="157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 to LLM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99D35982-A223-378D-9C53-33F960E2BFEA}"/>
              </a:ext>
            </a:extLst>
          </p:cNvPr>
          <p:cNvSpPr/>
          <p:nvPr/>
        </p:nvSpPr>
        <p:spPr>
          <a:xfrm>
            <a:off x="7933373" y="3491246"/>
            <a:ext cx="1313401" cy="3108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{context}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{query}</a:t>
            </a: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1C3487DF-7162-0DF2-9489-0A4664D1B2D1}"/>
              </a:ext>
            </a:extLst>
          </p:cNvPr>
          <p:cNvSpPr/>
          <p:nvPr/>
        </p:nvSpPr>
        <p:spPr>
          <a:xfrm>
            <a:off x="515566" y="5043194"/>
            <a:ext cx="7636213" cy="1594484"/>
          </a:xfrm>
          <a:custGeom>
            <a:avLst/>
            <a:gdLst>
              <a:gd name="connsiteX0" fmla="*/ 0 w 7132320"/>
              <a:gd name="connsiteY0" fmla="*/ 0 h 1344168"/>
              <a:gd name="connsiteX1" fmla="*/ 1801368 w 7132320"/>
              <a:gd name="connsiteY1" fmla="*/ 1344168 h 1344168"/>
              <a:gd name="connsiteX2" fmla="*/ 7132320 w 7132320"/>
              <a:gd name="connsiteY2" fmla="*/ 768096 h 1344168"/>
              <a:gd name="connsiteX3" fmla="*/ 7132320 w 7132320"/>
              <a:gd name="connsiteY3" fmla="*/ 768096 h 1344168"/>
              <a:gd name="connsiteX4" fmla="*/ 7132320 w 7132320"/>
              <a:gd name="connsiteY4" fmla="*/ 786384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2320" h="1344168">
                <a:moveTo>
                  <a:pt x="0" y="0"/>
                </a:moveTo>
                <a:cubicBezTo>
                  <a:pt x="306324" y="608076"/>
                  <a:pt x="612648" y="1216152"/>
                  <a:pt x="1801368" y="1344168"/>
                </a:cubicBezTo>
                <a:lnTo>
                  <a:pt x="7132320" y="768096"/>
                </a:lnTo>
                <a:lnTo>
                  <a:pt x="7132320" y="768096"/>
                </a:lnTo>
                <a:lnTo>
                  <a:pt x="7132320" y="786384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41C5A0E-36B1-3248-2D69-B75DE2320D30}"/>
              </a:ext>
            </a:extLst>
          </p:cNvPr>
          <p:cNvCxnSpPr>
            <a:cxnSpLocks/>
          </p:cNvCxnSpPr>
          <p:nvPr/>
        </p:nvCxnSpPr>
        <p:spPr>
          <a:xfrm flipV="1">
            <a:off x="7327683" y="4472424"/>
            <a:ext cx="741417" cy="327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D2BEB66-17B2-9212-4F68-5338E4892AB9}"/>
              </a:ext>
            </a:extLst>
          </p:cNvPr>
          <p:cNvGrpSpPr/>
          <p:nvPr/>
        </p:nvGrpSpPr>
        <p:grpSpPr>
          <a:xfrm>
            <a:off x="9246776" y="4615992"/>
            <a:ext cx="2282503" cy="605940"/>
            <a:chOff x="9592929" y="4414684"/>
            <a:chExt cx="2215023" cy="605940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B39DA75-D208-3148-0B31-6321E1B3AF14}"/>
                </a:ext>
              </a:extLst>
            </p:cNvPr>
            <p:cNvCxnSpPr>
              <a:cxnSpLocks/>
            </p:cNvCxnSpPr>
            <p:nvPr/>
          </p:nvCxnSpPr>
          <p:spPr>
            <a:xfrm>
              <a:off x="9592929" y="4712377"/>
              <a:ext cx="959247" cy="52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75C0200A-416B-6EA4-0EE1-6B3E3779E5A8}"/>
                </a:ext>
              </a:extLst>
            </p:cNvPr>
            <p:cNvSpPr/>
            <p:nvPr/>
          </p:nvSpPr>
          <p:spPr>
            <a:xfrm>
              <a:off x="10701528" y="4414684"/>
              <a:ext cx="1106424" cy="6059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ANSWER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D2E3361F-1B1C-4A0B-22A4-DF6F018A8DF1}"/>
              </a:ext>
            </a:extLst>
          </p:cNvPr>
          <p:cNvSpPr txBox="1"/>
          <p:nvPr/>
        </p:nvSpPr>
        <p:spPr>
          <a:xfrm>
            <a:off x="96169" y="4720851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090CDB-449E-9937-3481-0E746AC259CC}"/>
              </a:ext>
            </a:extLst>
          </p:cNvPr>
          <p:cNvCxnSpPr>
            <a:cxnSpLocks/>
          </p:cNvCxnSpPr>
          <p:nvPr/>
        </p:nvCxnSpPr>
        <p:spPr>
          <a:xfrm>
            <a:off x="4702199" y="4963289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0791E-A846-6DB9-AAF3-A65E2C05C0CC}"/>
              </a:ext>
            </a:extLst>
          </p:cNvPr>
          <p:cNvCxnSpPr>
            <a:cxnSpLocks/>
          </p:cNvCxnSpPr>
          <p:nvPr/>
        </p:nvCxnSpPr>
        <p:spPr>
          <a:xfrm>
            <a:off x="4702199" y="5528810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DEF2A-3257-BD91-FC6E-BCC4A7DA350B}"/>
              </a:ext>
            </a:extLst>
          </p:cNvPr>
          <p:cNvSpPr/>
          <p:nvPr/>
        </p:nvSpPr>
        <p:spPr>
          <a:xfrm>
            <a:off x="6573753" y="4443973"/>
            <a:ext cx="741417" cy="9660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67D0E8-0C2D-1065-214A-72E1EF943200}"/>
              </a:ext>
            </a:extLst>
          </p:cNvPr>
          <p:cNvSpPr/>
          <p:nvPr/>
        </p:nvSpPr>
        <p:spPr>
          <a:xfrm>
            <a:off x="5321377" y="4019069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C0BE8A-2B7B-C5B3-3761-4D0520398062}"/>
              </a:ext>
            </a:extLst>
          </p:cNvPr>
          <p:cNvSpPr/>
          <p:nvPr/>
        </p:nvSpPr>
        <p:spPr>
          <a:xfrm>
            <a:off x="5321376" y="4657579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B45342-34CC-EE63-D825-EEB17CF435A6}"/>
              </a:ext>
            </a:extLst>
          </p:cNvPr>
          <p:cNvSpPr/>
          <p:nvPr/>
        </p:nvSpPr>
        <p:spPr>
          <a:xfrm>
            <a:off x="5321375" y="5313937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331C22-130B-AC85-5437-C7C22F80A112}"/>
              </a:ext>
            </a:extLst>
          </p:cNvPr>
          <p:cNvCxnSpPr>
            <a:cxnSpLocks/>
            <a:stCxn id="15" idx="3"/>
            <a:endCxn id="116" idx="1"/>
          </p:cNvCxnSpPr>
          <p:nvPr/>
        </p:nvCxnSpPr>
        <p:spPr>
          <a:xfrm flipV="1">
            <a:off x="5748405" y="4776631"/>
            <a:ext cx="672948" cy="18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31E01C-96AA-63D6-3E8F-C0F26D5758CD}"/>
              </a:ext>
            </a:extLst>
          </p:cNvPr>
          <p:cNvCxnSpPr>
            <a:cxnSpLocks/>
            <a:stCxn id="14" idx="3"/>
            <a:endCxn id="116" idx="1"/>
          </p:cNvCxnSpPr>
          <p:nvPr/>
        </p:nvCxnSpPr>
        <p:spPr>
          <a:xfrm>
            <a:off x="5748406" y="4321124"/>
            <a:ext cx="672947" cy="45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532DF-C824-EF49-267F-5A24EED3DFA5}"/>
              </a:ext>
            </a:extLst>
          </p:cNvPr>
          <p:cNvCxnSpPr>
            <a:cxnSpLocks/>
            <a:stCxn id="16" idx="3"/>
            <a:endCxn id="116" idx="1"/>
          </p:cNvCxnSpPr>
          <p:nvPr/>
        </p:nvCxnSpPr>
        <p:spPr>
          <a:xfrm flipV="1">
            <a:off x="5748404" y="4776631"/>
            <a:ext cx="672949" cy="83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FC5BA5-0E3D-9A72-E1C1-D2D73204037B}"/>
              </a:ext>
            </a:extLst>
          </p:cNvPr>
          <p:cNvSpPr/>
          <p:nvPr/>
        </p:nvSpPr>
        <p:spPr>
          <a:xfrm>
            <a:off x="974401" y="4589751"/>
            <a:ext cx="714236" cy="6521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42B8B9-8336-C59C-EECD-2CCAAB4B0E80}"/>
              </a:ext>
            </a:extLst>
          </p:cNvPr>
          <p:cNvSpPr txBox="1"/>
          <p:nvPr/>
        </p:nvSpPr>
        <p:spPr>
          <a:xfrm>
            <a:off x="1879525" y="4256757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CCCE13-3C1F-6E8D-AE0D-2ECCBDE55103}"/>
              </a:ext>
            </a:extLst>
          </p:cNvPr>
          <p:cNvSpPr txBox="1"/>
          <p:nvPr/>
        </p:nvSpPr>
        <p:spPr>
          <a:xfrm>
            <a:off x="1875461" y="4710200"/>
            <a:ext cx="94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49022C-5F04-5068-E44F-1315327EE748}"/>
              </a:ext>
            </a:extLst>
          </p:cNvPr>
          <p:cNvSpPr txBox="1"/>
          <p:nvPr/>
        </p:nvSpPr>
        <p:spPr>
          <a:xfrm>
            <a:off x="1869629" y="5160626"/>
            <a:ext cx="9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8F6CB-B0A1-55D8-9EC7-C1BF1E7CFBAD}"/>
              </a:ext>
            </a:extLst>
          </p:cNvPr>
          <p:cNvCxnSpPr>
            <a:cxnSpLocks/>
          </p:cNvCxnSpPr>
          <p:nvPr/>
        </p:nvCxnSpPr>
        <p:spPr>
          <a:xfrm>
            <a:off x="2773630" y="4894866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F07777-4D75-073C-8A84-FBDC1F973B96}"/>
              </a:ext>
            </a:extLst>
          </p:cNvPr>
          <p:cNvCxnSpPr>
            <a:cxnSpLocks/>
          </p:cNvCxnSpPr>
          <p:nvPr/>
        </p:nvCxnSpPr>
        <p:spPr>
          <a:xfrm>
            <a:off x="2757931" y="5345292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45C829-6B46-0785-7623-ECE64E56ACBE}"/>
              </a:ext>
            </a:extLst>
          </p:cNvPr>
          <p:cNvCxnSpPr>
            <a:cxnSpLocks/>
          </p:cNvCxnSpPr>
          <p:nvPr/>
        </p:nvCxnSpPr>
        <p:spPr>
          <a:xfrm>
            <a:off x="2785398" y="4441423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BCBE46-BC49-8665-B14D-20A016D4B64E}"/>
              </a:ext>
            </a:extLst>
          </p:cNvPr>
          <p:cNvCxnSpPr>
            <a:cxnSpLocks/>
            <a:stCxn id="27" idx="7"/>
            <a:endCxn id="28" idx="1"/>
          </p:cNvCxnSpPr>
          <p:nvPr/>
        </p:nvCxnSpPr>
        <p:spPr>
          <a:xfrm flipV="1">
            <a:off x="1584040" y="4441423"/>
            <a:ext cx="295485" cy="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C18B8-6314-7776-6199-F7A834FDBE91}"/>
              </a:ext>
            </a:extLst>
          </p:cNvPr>
          <p:cNvCxnSpPr>
            <a:cxnSpLocks/>
            <a:stCxn id="27" idx="6"/>
            <a:endCxn id="29" idx="1"/>
          </p:cNvCxnSpPr>
          <p:nvPr/>
        </p:nvCxnSpPr>
        <p:spPr>
          <a:xfrm flipV="1">
            <a:off x="1688637" y="4894866"/>
            <a:ext cx="186824" cy="2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7CB1BA-9FC2-D472-8683-AB3A46190371}"/>
              </a:ext>
            </a:extLst>
          </p:cNvPr>
          <p:cNvCxnSpPr>
            <a:cxnSpLocks/>
            <a:stCxn id="27" idx="5"/>
            <a:endCxn id="30" idx="1"/>
          </p:cNvCxnSpPr>
          <p:nvPr/>
        </p:nvCxnSpPr>
        <p:spPr>
          <a:xfrm>
            <a:off x="1584040" y="5146399"/>
            <a:ext cx="285589" cy="19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D6ADFE-D492-3BE3-EE5E-130750DD3854}"/>
              </a:ext>
            </a:extLst>
          </p:cNvPr>
          <p:cNvCxnSpPr>
            <a:cxnSpLocks/>
          </p:cNvCxnSpPr>
          <p:nvPr/>
        </p:nvCxnSpPr>
        <p:spPr>
          <a:xfrm>
            <a:off x="759798" y="4913685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28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2C0BA-2023-FEC5-328F-D17A50360581}"/>
              </a:ext>
            </a:extLst>
          </p:cNvPr>
          <p:cNvSpPr txBox="1"/>
          <p:nvPr/>
        </p:nvSpPr>
        <p:spPr>
          <a:xfrm>
            <a:off x="4115361" y="0"/>
            <a:ext cx="3468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2: RAG Pipeline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1459EA-0488-4B1E-2DBB-7BCF17E5781A}"/>
              </a:ext>
            </a:extLst>
          </p:cNvPr>
          <p:cNvGrpSpPr/>
          <p:nvPr/>
        </p:nvGrpSpPr>
        <p:grpSpPr>
          <a:xfrm>
            <a:off x="2468469" y="520738"/>
            <a:ext cx="2388987" cy="1989548"/>
            <a:chOff x="2347916" y="382029"/>
            <a:chExt cx="2201096" cy="200255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1180149-BC36-0616-3A96-29427A4C3EDD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42CA775-1D4C-EABC-9F8B-966E7A639FF3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332C5-CDC2-D46C-A934-7E30C0409C40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802400-E431-B4D8-69A6-14555753D8B4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57F7AE1-CF78-68EE-6895-46C7EE0562AA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E1F5DBC-808B-2843-E05E-55CCEE5EAD35}"/>
                </a:ext>
              </a:extLst>
            </p:cNvPr>
            <p:cNvSpPr txBox="1"/>
            <p:nvPr/>
          </p:nvSpPr>
          <p:spPr>
            <a:xfrm>
              <a:off x="2347916" y="382029"/>
              <a:ext cx="2201096" cy="37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PDF and txt Documents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883916-CA55-A697-0B86-F55E03975BB3}"/>
              </a:ext>
            </a:extLst>
          </p:cNvPr>
          <p:cNvGrpSpPr/>
          <p:nvPr/>
        </p:nvGrpSpPr>
        <p:grpSpPr>
          <a:xfrm>
            <a:off x="2613279" y="929164"/>
            <a:ext cx="1307592" cy="1645920"/>
            <a:chOff x="1216152" y="1600200"/>
            <a:chExt cx="1545336" cy="18470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7C04F99-7166-145A-D889-AB4150768044}"/>
                </a:ext>
              </a:extLst>
            </p:cNvPr>
            <p:cNvSpPr/>
            <p:nvPr/>
          </p:nvSpPr>
          <p:spPr>
            <a:xfrm>
              <a:off x="1216152" y="16002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125F45-1557-4A5E-886F-3D34572BC8FF}"/>
                </a:ext>
              </a:extLst>
            </p:cNvPr>
            <p:cNvSpPr/>
            <p:nvPr/>
          </p:nvSpPr>
          <p:spPr>
            <a:xfrm>
              <a:off x="1368552" y="17526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21CA633-F1F0-914C-17DE-90CDF7BED331}"/>
                </a:ext>
              </a:extLst>
            </p:cNvPr>
            <p:cNvSpPr/>
            <p:nvPr/>
          </p:nvSpPr>
          <p:spPr>
            <a:xfrm>
              <a:off x="1520952" y="19050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3992486-5A8C-F928-16E5-60FB191922E5}"/>
                </a:ext>
              </a:extLst>
            </p:cNvPr>
            <p:cNvSpPr/>
            <p:nvPr/>
          </p:nvSpPr>
          <p:spPr>
            <a:xfrm>
              <a:off x="1673352" y="20574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75BF537-5D12-D467-6BBE-E49AD0457878}"/>
              </a:ext>
            </a:extLst>
          </p:cNvPr>
          <p:cNvCxnSpPr>
            <a:stCxn id="114" idx="2"/>
          </p:cNvCxnSpPr>
          <p:nvPr/>
        </p:nvCxnSpPr>
        <p:spPr>
          <a:xfrm>
            <a:off x="3460506" y="2575084"/>
            <a:ext cx="0" cy="12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CE660BE-D665-EB7C-EB86-6421FDCE2ACC}"/>
              </a:ext>
            </a:extLst>
          </p:cNvPr>
          <p:cNvSpPr txBox="1"/>
          <p:nvPr/>
        </p:nvSpPr>
        <p:spPr>
          <a:xfrm>
            <a:off x="3456345" y="2944324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Embedding</a:t>
            </a:r>
          </a:p>
        </p:txBody>
      </p:sp>
      <p:sp>
        <p:nvSpPr>
          <p:cNvPr id="110" name="Can 109">
            <a:extLst>
              <a:ext uri="{FF2B5EF4-FFF2-40B4-BE49-F238E27FC236}">
                <a16:creationId xmlns:a16="http://schemas.microsoft.com/office/drawing/2014/main" id="{185F0197-DC77-4C9D-3F97-366A1AA00A79}"/>
              </a:ext>
            </a:extLst>
          </p:cNvPr>
          <p:cNvSpPr/>
          <p:nvPr/>
        </p:nvSpPr>
        <p:spPr>
          <a:xfrm>
            <a:off x="3053135" y="3959895"/>
            <a:ext cx="1649064" cy="1837944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Vectorstore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0D7A3D-C701-3736-8595-85D83D163596}"/>
              </a:ext>
            </a:extLst>
          </p:cNvPr>
          <p:cNvSpPr/>
          <p:nvPr/>
        </p:nvSpPr>
        <p:spPr>
          <a:xfrm>
            <a:off x="6421353" y="4291572"/>
            <a:ext cx="725179" cy="9701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2516CD-2A25-69AC-A729-18FA736545A0}"/>
              </a:ext>
            </a:extLst>
          </p:cNvPr>
          <p:cNvSpPr txBox="1"/>
          <p:nvPr/>
        </p:nvSpPr>
        <p:spPr>
          <a:xfrm>
            <a:off x="5927992" y="3652267"/>
            <a:ext cx="19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Query-Relevant </a:t>
            </a:r>
          </a:p>
          <a:p>
            <a:pPr algn="ctr"/>
            <a:r>
              <a:rPr lang="en-US" dirty="0"/>
              <a:t>Unique Documents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DF9A6A0-0EB4-FB71-0DEA-C5DDEF66CC31}"/>
              </a:ext>
            </a:extLst>
          </p:cNvPr>
          <p:cNvCxnSpPr>
            <a:cxnSpLocks/>
          </p:cNvCxnSpPr>
          <p:nvPr/>
        </p:nvCxnSpPr>
        <p:spPr>
          <a:xfrm>
            <a:off x="4702199" y="4287486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9EB35AA-E5AC-7244-E920-5A11A8C8B8E6}"/>
              </a:ext>
            </a:extLst>
          </p:cNvPr>
          <p:cNvSpPr txBox="1"/>
          <p:nvPr/>
        </p:nvSpPr>
        <p:spPr>
          <a:xfrm>
            <a:off x="8852539" y="3020338"/>
            <a:ext cx="157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 to LLM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99D35982-A223-378D-9C53-33F960E2BFEA}"/>
              </a:ext>
            </a:extLst>
          </p:cNvPr>
          <p:cNvSpPr/>
          <p:nvPr/>
        </p:nvSpPr>
        <p:spPr>
          <a:xfrm>
            <a:off x="8985190" y="3429000"/>
            <a:ext cx="1313401" cy="3108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{context}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{query}</a:t>
            </a: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1C3487DF-7162-0DF2-9489-0A4664D1B2D1}"/>
              </a:ext>
            </a:extLst>
          </p:cNvPr>
          <p:cNvSpPr/>
          <p:nvPr/>
        </p:nvSpPr>
        <p:spPr>
          <a:xfrm>
            <a:off x="515566" y="5043194"/>
            <a:ext cx="8667345" cy="1594484"/>
          </a:xfrm>
          <a:custGeom>
            <a:avLst/>
            <a:gdLst>
              <a:gd name="connsiteX0" fmla="*/ 0 w 7132320"/>
              <a:gd name="connsiteY0" fmla="*/ 0 h 1344168"/>
              <a:gd name="connsiteX1" fmla="*/ 1801368 w 7132320"/>
              <a:gd name="connsiteY1" fmla="*/ 1344168 h 1344168"/>
              <a:gd name="connsiteX2" fmla="*/ 7132320 w 7132320"/>
              <a:gd name="connsiteY2" fmla="*/ 768096 h 1344168"/>
              <a:gd name="connsiteX3" fmla="*/ 7132320 w 7132320"/>
              <a:gd name="connsiteY3" fmla="*/ 768096 h 1344168"/>
              <a:gd name="connsiteX4" fmla="*/ 7132320 w 7132320"/>
              <a:gd name="connsiteY4" fmla="*/ 786384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2320" h="1344168">
                <a:moveTo>
                  <a:pt x="0" y="0"/>
                </a:moveTo>
                <a:cubicBezTo>
                  <a:pt x="306324" y="608076"/>
                  <a:pt x="612648" y="1216152"/>
                  <a:pt x="1801368" y="1344168"/>
                </a:cubicBezTo>
                <a:lnTo>
                  <a:pt x="7132320" y="768096"/>
                </a:lnTo>
                <a:lnTo>
                  <a:pt x="7132320" y="768096"/>
                </a:lnTo>
                <a:lnTo>
                  <a:pt x="7132320" y="786384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41C5A0E-36B1-3248-2D69-B75DE2320D30}"/>
              </a:ext>
            </a:extLst>
          </p:cNvPr>
          <p:cNvCxnSpPr>
            <a:cxnSpLocks/>
          </p:cNvCxnSpPr>
          <p:nvPr/>
        </p:nvCxnSpPr>
        <p:spPr>
          <a:xfrm>
            <a:off x="7327683" y="4800384"/>
            <a:ext cx="451788" cy="4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D2BEB66-17B2-9212-4F68-5338E4892AB9}"/>
              </a:ext>
            </a:extLst>
          </p:cNvPr>
          <p:cNvGrpSpPr/>
          <p:nvPr/>
        </p:nvGrpSpPr>
        <p:grpSpPr>
          <a:xfrm>
            <a:off x="10312475" y="4605709"/>
            <a:ext cx="1636249" cy="605940"/>
            <a:chOff x="10220077" y="4414684"/>
            <a:chExt cx="1587875" cy="605940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B39DA75-D208-3148-0B31-6321E1B3AF1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0077" y="4717654"/>
              <a:ext cx="332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75C0200A-416B-6EA4-0EE1-6B3E3779E5A8}"/>
                </a:ext>
              </a:extLst>
            </p:cNvPr>
            <p:cNvSpPr/>
            <p:nvPr/>
          </p:nvSpPr>
          <p:spPr>
            <a:xfrm>
              <a:off x="10701528" y="4414684"/>
              <a:ext cx="1106424" cy="6059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ANSWER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D2E3361F-1B1C-4A0B-22A4-DF6F018A8DF1}"/>
              </a:ext>
            </a:extLst>
          </p:cNvPr>
          <p:cNvSpPr txBox="1"/>
          <p:nvPr/>
        </p:nvSpPr>
        <p:spPr>
          <a:xfrm>
            <a:off x="96169" y="4720851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090CDB-449E-9937-3481-0E746AC259CC}"/>
              </a:ext>
            </a:extLst>
          </p:cNvPr>
          <p:cNvCxnSpPr>
            <a:cxnSpLocks/>
          </p:cNvCxnSpPr>
          <p:nvPr/>
        </p:nvCxnSpPr>
        <p:spPr>
          <a:xfrm>
            <a:off x="4702199" y="4963289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0791E-A846-6DB9-AAF3-A65E2C05C0CC}"/>
              </a:ext>
            </a:extLst>
          </p:cNvPr>
          <p:cNvCxnSpPr>
            <a:cxnSpLocks/>
          </p:cNvCxnSpPr>
          <p:nvPr/>
        </p:nvCxnSpPr>
        <p:spPr>
          <a:xfrm>
            <a:off x="4702199" y="5528810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DEF2A-3257-BD91-FC6E-BCC4A7DA350B}"/>
              </a:ext>
            </a:extLst>
          </p:cNvPr>
          <p:cNvSpPr/>
          <p:nvPr/>
        </p:nvSpPr>
        <p:spPr>
          <a:xfrm>
            <a:off x="6573753" y="4443973"/>
            <a:ext cx="741417" cy="9660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67D0E8-0C2D-1065-214A-72E1EF943200}"/>
              </a:ext>
            </a:extLst>
          </p:cNvPr>
          <p:cNvSpPr/>
          <p:nvPr/>
        </p:nvSpPr>
        <p:spPr>
          <a:xfrm>
            <a:off x="5321377" y="4019069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C0BE8A-2B7B-C5B3-3761-4D0520398062}"/>
              </a:ext>
            </a:extLst>
          </p:cNvPr>
          <p:cNvSpPr/>
          <p:nvPr/>
        </p:nvSpPr>
        <p:spPr>
          <a:xfrm>
            <a:off x="5321376" y="4657579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B45342-34CC-EE63-D825-EEB17CF435A6}"/>
              </a:ext>
            </a:extLst>
          </p:cNvPr>
          <p:cNvSpPr/>
          <p:nvPr/>
        </p:nvSpPr>
        <p:spPr>
          <a:xfrm>
            <a:off x="5321375" y="5313937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331C22-130B-AC85-5437-C7C22F80A112}"/>
              </a:ext>
            </a:extLst>
          </p:cNvPr>
          <p:cNvCxnSpPr>
            <a:cxnSpLocks/>
            <a:stCxn id="15" idx="3"/>
            <a:endCxn id="116" idx="1"/>
          </p:cNvCxnSpPr>
          <p:nvPr/>
        </p:nvCxnSpPr>
        <p:spPr>
          <a:xfrm flipV="1">
            <a:off x="5748405" y="4776631"/>
            <a:ext cx="672948" cy="18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31E01C-96AA-63D6-3E8F-C0F26D5758CD}"/>
              </a:ext>
            </a:extLst>
          </p:cNvPr>
          <p:cNvCxnSpPr>
            <a:cxnSpLocks/>
            <a:stCxn id="14" idx="3"/>
            <a:endCxn id="116" idx="1"/>
          </p:cNvCxnSpPr>
          <p:nvPr/>
        </p:nvCxnSpPr>
        <p:spPr>
          <a:xfrm>
            <a:off x="5748406" y="4321124"/>
            <a:ext cx="672947" cy="45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532DF-C824-EF49-267F-5A24EED3DFA5}"/>
              </a:ext>
            </a:extLst>
          </p:cNvPr>
          <p:cNvCxnSpPr>
            <a:cxnSpLocks/>
            <a:stCxn id="16" idx="3"/>
            <a:endCxn id="116" idx="1"/>
          </p:cNvCxnSpPr>
          <p:nvPr/>
        </p:nvCxnSpPr>
        <p:spPr>
          <a:xfrm flipV="1">
            <a:off x="5748404" y="4776631"/>
            <a:ext cx="672949" cy="83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FC5BA5-0E3D-9A72-E1C1-D2D73204037B}"/>
              </a:ext>
            </a:extLst>
          </p:cNvPr>
          <p:cNvSpPr/>
          <p:nvPr/>
        </p:nvSpPr>
        <p:spPr>
          <a:xfrm>
            <a:off x="974401" y="4589751"/>
            <a:ext cx="714236" cy="6521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42B8B9-8336-C59C-EECD-2CCAAB4B0E80}"/>
              </a:ext>
            </a:extLst>
          </p:cNvPr>
          <p:cNvSpPr txBox="1"/>
          <p:nvPr/>
        </p:nvSpPr>
        <p:spPr>
          <a:xfrm>
            <a:off x="1879525" y="4256757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CCCE13-3C1F-6E8D-AE0D-2ECCBDE55103}"/>
              </a:ext>
            </a:extLst>
          </p:cNvPr>
          <p:cNvSpPr txBox="1"/>
          <p:nvPr/>
        </p:nvSpPr>
        <p:spPr>
          <a:xfrm>
            <a:off x="1875461" y="4710200"/>
            <a:ext cx="94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49022C-5F04-5068-E44F-1315327EE748}"/>
              </a:ext>
            </a:extLst>
          </p:cNvPr>
          <p:cNvSpPr txBox="1"/>
          <p:nvPr/>
        </p:nvSpPr>
        <p:spPr>
          <a:xfrm>
            <a:off x="1869629" y="5160626"/>
            <a:ext cx="9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8F6CB-B0A1-55D8-9EC7-C1BF1E7CFBAD}"/>
              </a:ext>
            </a:extLst>
          </p:cNvPr>
          <p:cNvCxnSpPr>
            <a:cxnSpLocks/>
          </p:cNvCxnSpPr>
          <p:nvPr/>
        </p:nvCxnSpPr>
        <p:spPr>
          <a:xfrm>
            <a:off x="2773630" y="4894866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F07777-4D75-073C-8A84-FBDC1F973B96}"/>
              </a:ext>
            </a:extLst>
          </p:cNvPr>
          <p:cNvCxnSpPr>
            <a:cxnSpLocks/>
          </p:cNvCxnSpPr>
          <p:nvPr/>
        </p:nvCxnSpPr>
        <p:spPr>
          <a:xfrm>
            <a:off x="2757931" y="5345292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45C829-6B46-0785-7623-ECE64E56ACBE}"/>
              </a:ext>
            </a:extLst>
          </p:cNvPr>
          <p:cNvCxnSpPr>
            <a:cxnSpLocks/>
          </p:cNvCxnSpPr>
          <p:nvPr/>
        </p:nvCxnSpPr>
        <p:spPr>
          <a:xfrm>
            <a:off x="2785398" y="4441423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BCBE46-BC49-8665-B14D-20A016D4B64E}"/>
              </a:ext>
            </a:extLst>
          </p:cNvPr>
          <p:cNvCxnSpPr>
            <a:cxnSpLocks/>
            <a:stCxn id="27" idx="7"/>
            <a:endCxn id="28" idx="1"/>
          </p:cNvCxnSpPr>
          <p:nvPr/>
        </p:nvCxnSpPr>
        <p:spPr>
          <a:xfrm flipV="1">
            <a:off x="1584040" y="4441423"/>
            <a:ext cx="295485" cy="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C18B8-6314-7776-6199-F7A834FDBE91}"/>
              </a:ext>
            </a:extLst>
          </p:cNvPr>
          <p:cNvCxnSpPr>
            <a:cxnSpLocks/>
            <a:stCxn id="27" idx="6"/>
            <a:endCxn id="29" idx="1"/>
          </p:cNvCxnSpPr>
          <p:nvPr/>
        </p:nvCxnSpPr>
        <p:spPr>
          <a:xfrm flipV="1">
            <a:off x="1688637" y="4894866"/>
            <a:ext cx="186824" cy="2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7CB1BA-9FC2-D472-8683-AB3A46190371}"/>
              </a:ext>
            </a:extLst>
          </p:cNvPr>
          <p:cNvCxnSpPr>
            <a:cxnSpLocks/>
            <a:stCxn id="27" idx="5"/>
            <a:endCxn id="30" idx="1"/>
          </p:cNvCxnSpPr>
          <p:nvPr/>
        </p:nvCxnSpPr>
        <p:spPr>
          <a:xfrm>
            <a:off x="1584040" y="5146399"/>
            <a:ext cx="285589" cy="19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D6ADFE-D492-3BE3-EE5E-130750DD3854}"/>
              </a:ext>
            </a:extLst>
          </p:cNvPr>
          <p:cNvCxnSpPr>
            <a:cxnSpLocks/>
          </p:cNvCxnSpPr>
          <p:nvPr/>
        </p:nvCxnSpPr>
        <p:spPr>
          <a:xfrm>
            <a:off x="759798" y="4913685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3D268A-1E31-87E2-40D7-E21AD2915E0C}"/>
              </a:ext>
            </a:extLst>
          </p:cNvPr>
          <p:cNvSpPr txBox="1"/>
          <p:nvPr/>
        </p:nvSpPr>
        <p:spPr>
          <a:xfrm>
            <a:off x="6310709" y="958004"/>
            <a:ext cx="569957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Improved Retrieval</a:t>
            </a:r>
          </a:p>
          <a:p>
            <a:r>
              <a:rPr lang="en-US" sz="2400" b="1" dirty="0"/>
              <a:t>- Compressing and reranking retrieved documents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109C0-68CF-EA4A-5534-9453F499C7CE}"/>
              </a:ext>
            </a:extLst>
          </p:cNvPr>
          <p:cNvSpPr/>
          <p:nvPr/>
        </p:nvSpPr>
        <p:spPr>
          <a:xfrm>
            <a:off x="8037589" y="4679059"/>
            <a:ext cx="433233" cy="5172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26FD-A5B2-E4D8-41E4-C103A9AAB64E}"/>
              </a:ext>
            </a:extLst>
          </p:cNvPr>
          <p:cNvSpPr txBox="1"/>
          <p:nvPr/>
        </p:nvSpPr>
        <p:spPr>
          <a:xfrm>
            <a:off x="7442352" y="5319066"/>
            <a:ext cx="1566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Compressed + </a:t>
            </a:r>
          </a:p>
          <a:p>
            <a:pPr algn="ctr"/>
            <a:r>
              <a:rPr lang="en-US" dirty="0"/>
              <a:t>Reranked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01BE8-4256-4B49-FECE-FDCDCE0C4758}"/>
              </a:ext>
            </a:extLst>
          </p:cNvPr>
          <p:cNvSpPr/>
          <p:nvPr/>
        </p:nvSpPr>
        <p:spPr>
          <a:xfrm>
            <a:off x="7909313" y="4521226"/>
            <a:ext cx="482820" cy="547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0EAEAC-20D1-30ED-A564-8377F8B7CB2D}"/>
              </a:ext>
            </a:extLst>
          </p:cNvPr>
          <p:cNvCxnSpPr>
            <a:cxnSpLocks/>
          </p:cNvCxnSpPr>
          <p:nvPr/>
        </p:nvCxnSpPr>
        <p:spPr>
          <a:xfrm flipV="1">
            <a:off x="8546035" y="4321124"/>
            <a:ext cx="675582" cy="399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50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2C0BA-2023-FEC5-328F-D17A50360581}"/>
              </a:ext>
            </a:extLst>
          </p:cNvPr>
          <p:cNvSpPr txBox="1"/>
          <p:nvPr/>
        </p:nvSpPr>
        <p:spPr>
          <a:xfrm>
            <a:off x="4115361" y="0"/>
            <a:ext cx="3468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2: RAG Pipeline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1459EA-0488-4B1E-2DBB-7BCF17E5781A}"/>
              </a:ext>
            </a:extLst>
          </p:cNvPr>
          <p:cNvGrpSpPr/>
          <p:nvPr/>
        </p:nvGrpSpPr>
        <p:grpSpPr>
          <a:xfrm>
            <a:off x="2468469" y="520738"/>
            <a:ext cx="2388987" cy="1989548"/>
            <a:chOff x="2347916" y="382029"/>
            <a:chExt cx="2201096" cy="200255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1180149-BC36-0616-3A96-29427A4C3EDD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42CA775-1D4C-EABC-9F8B-966E7A639FF3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332C5-CDC2-D46C-A934-7E30C0409C40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802400-E431-B4D8-69A6-14555753D8B4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57F7AE1-CF78-68EE-6895-46C7EE0562AA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E1F5DBC-808B-2843-E05E-55CCEE5EAD35}"/>
                </a:ext>
              </a:extLst>
            </p:cNvPr>
            <p:cNvSpPr txBox="1"/>
            <p:nvPr/>
          </p:nvSpPr>
          <p:spPr>
            <a:xfrm>
              <a:off x="2347916" y="382029"/>
              <a:ext cx="2201096" cy="37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PDF and txt Documents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883916-CA55-A697-0B86-F55E03975BB3}"/>
              </a:ext>
            </a:extLst>
          </p:cNvPr>
          <p:cNvGrpSpPr/>
          <p:nvPr/>
        </p:nvGrpSpPr>
        <p:grpSpPr>
          <a:xfrm>
            <a:off x="2613279" y="929164"/>
            <a:ext cx="1307592" cy="1645920"/>
            <a:chOff x="1216152" y="1600200"/>
            <a:chExt cx="1545336" cy="18470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7C04F99-7166-145A-D889-AB4150768044}"/>
                </a:ext>
              </a:extLst>
            </p:cNvPr>
            <p:cNvSpPr/>
            <p:nvPr/>
          </p:nvSpPr>
          <p:spPr>
            <a:xfrm>
              <a:off x="1216152" y="16002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125F45-1557-4A5E-886F-3D34572BC8FF}"/>
                </a:ext>
              </a:extLst>
            </p:cNvPr>
            <p:cNvSpPr/>
            <p:nvPr/>
          </p:nvSpPr>
          <p:spPr>
            <a:xfrm>
              <a:off x="1368552" y="17526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21CA633-F1F0-914C-17DE-90CDF7BED331}"/>
                </a:ext>
              </a:extLst>
            </p:cNvPr>
            <p:cNvSpPr/>
            <p:nvPr/>
          </p:nvSpPr>
          <p:spPr>
            <a:xfrm>
              <a:off x="1520952" y="19050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3992486-5A8C-F928-16E5-60FB191922E5}"/>
                </a:ext>
              </a:extLst>
            </p:cNvPr>
            <p:cNvSpPr/>
            <p:nvPr/>
          </p:nvSpPr>
          <p:spPr>
            <a:xfrm>
              <a:off x="1673352" y="20574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75BF537-5D12-D467-6BBE-E49AD0457878}"/>
              </a:ext>
            </a:extLst>
          </p:cNvPr>
          <p:cNvCxnSpPr>
            <a:stCxn id="114" idx="2"/>
          </p:cNvCxnSpPr>
          <p:nvPr/>
        </p:nvCxnSpPr>
        <p:spPr>
          <a:xfrm>
            <a:off x="3460506" y="2575084"/>
            <a:ext cx="0" cy="12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CE660BE-D665-EB7C-EB86-6421FDCE2ACC}"/>
              </a:ext>
            </a:extLst>
          </p:cNvPr>
          <p:cNvSpPr txBox="1"/>
          <p:nvPr/>
        </p:nvSpPr>
        <p:spPr>
          <a:xfrm>
            <a:off x="3456345" y="2944324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Embedding</a:t>
            </a:r>
          </a:p>
        </p:txBody>
      </p:sp>
      <p:sp>
        <p:nvSpPr>
          <p:cNvPr id="110" name="Can 109">
            <a:extLst>
              <a:ext uri="{FF2B5EF4-FFF2-40B4-BE49-F238E27FC236}">
                <a16:creationId xmlns:a16="http://schemas.microsoft.com/office/drawing/2014/main" id="{185F0197-DC77-4C9D-3F97-366A1AA00A79}"/>
              </a:ext>
            </a:extLst>
          </p:cNvPr>
          <p:cNvSpPr/>
          <p:nvPr/>
        </p:nvSpPr>
        <p:spPr>
          <a:xfrm>
            <a:off x="3053135" y="3959895"/>
            <a:ext cx="1649064" cy="1837944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Vectorstore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0D7A3D-C701-3736-8595-85D83D163596}"/>
              </a:ext>
            </a:extLst>
          </p:cNvPr>
          <p:cNvSpPr/>
          <p:nvPr/>
        </p:nvSpPr>
        <p:spPr>
          <a:xfrm>
            <a:off x="6421353" y="4291572"/>
            <a:ext cx="725179" cy="9701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2516CD-2A25-69AC-A729-18FA736545A0}"/>
              </a:ext>
            </a:extLst>
          </p:cNvPr>
          <p:cNvSpPr txBox="1"/>
          <p:nvPr/>
        </p:nvSpPr>
        <p:spPr>
          <a:xfrm>
            <a:off x="5927992" y="3652267"/>
            <a:ext cx="19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Query-Relevant </a:t>
            </a:r>
          </a:p>
          <a:p>
            <a:pPr algn="ctr"/>
            <a:r>
              <a:rPr lang="en-US" dirty="0"/>
              <a:t>Unique Documents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DF9A6A0-0EB4-FB71-0DEA-C5DDEF66CC31}"/>
              </a:ext>
            </a:extLst>
          </p:cNvPr>
          <p:cNvCxnSpPr>
            <a:cxnSpLocks/>
          </p:cNvCxnSpPr>
          <p:nvPr/>
        </p:nvCxnSpPr>
        <p:spPr>
          <a:xfrm>
            <a:off x="4702199" y="4287486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9EB35AA-E5AC-7244-E920-5A11A8C8B8E6}"/>
              </a:ext>
            </a:extLst>
          </p:cNvPr>
          <p:cNvSpPr txBox="1"/>
          <p:nvPr/>
        </p:nvSpPr>
        <p:spPr>
          <a:xfrm>
            <a:off x="9319883" y="3049394"/>
            <a:ext cx="157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 to LLM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99D35982-A223-378D-9C53-33F960E2BFEA}"/>
              </a:ext>
            </a:extLst>
          </p:cNvPr>
          <p:cNvSpPr/>
          <p:nvPr/>
        </p:nvSpPr>
        <p:spPr>
          <a:xfrm>
            <a:off x="8985190" y="3429000"/>
            <a:ext cx="2447012" cy="3108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Use</a:t>
            </a:r>
          </a:p>
          <a:p>
            <a:pPr algn="ctr"/>
            <a:r>
              <a:rPr lang="en-US" dirty="0"/>
              <a:t>{context}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</a:t>
            </a:r>
          </a:p>
          <a:p>
            <a:pPr algn="ctr"/>
            <a:r>
              <a:rPr lang="en-US" dirty="0"/>
              <a:t>Step by Step </a:t>
            </a:r>
          </a:p>
          <a:p>
            <a:pPr algn="ctr"/>
            <a:r>
              <a:rPr lang="en-US" dirty="0"/>
              <a:t>Thought Process</a:t>
            </a:r>
          </a:p>
          <a:p>
            <a:pPr algn="ctr"/>
            <a:r>
              <a:rPr lang="en-US" dirty="0"/>
              <a:t>to answer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{query}</a:t>
            </a: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1C3487DF-7162-0DF2-9489-0A4664D1B2D1}"/>
              </a:ext>
            </a:extLst>
          </p:cNvPr>
          <p:cNvSpPr/>
          <p:nvPr/>
        </p:nvSpPr>
        <p:spPr>
          <a:xfrm>
            <a:off x="515566" y="5043194"/>
            <a:ext cx="9163455" cy="1594484"/>
          </a:xfrm>
          <a:custGeom>
            <a:avLst/>
            <a:gdLst>
              <a:gd name="connsiteX0" fmla="*/ 0 w 7132320"/>
              <a:gd name="connsiteY0" fmla="*/ 0 h 1344168"/>
              <a:gd name="connsiteX1" fmla="*/ 1801368 w 7132320"/>
              <a:gd name="connsiteY1" fmla="*/ 1344168 h 1344168"/>
              <a:gd name="connsiteX2" fmla="*/ 7132320 w 7132320"/>
              <a:gd name="connsiteY2" fmla="*/ 768096 h 1344168"/>
              <a:gd name="connsiteX3" fmla="*/ 7132320 w 7132320"/>
              <a:gd name="connsiteY3" fmla="*/ 768096 h 1344168"/>
              <a:gd name="connsiteX4" fmla="*/ 7132320 w 7132320"/>
              <a:gd name="connsiteY4" fmla="*/ 786384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2320" h="1344168">
                <a:moveTo>
                  <a:pt x="0" y="0"/>
                </a:moveTo>
                <a:cubicBezTo>
                  <a:pt x="306324" y="608076"/>
                  <a:pt x="612648" y="1216152"/>
                  <a:pt x="1801368" y="1344168"/>
                </a:cubicBezTo>
                <a:lnTo>
                  <a:pt x="7132320" y="768096"/>
                </a:lnTo>
                <a:lnTo>
                  <a:pt x="7132320" y="768096"/>
                </a:lnTo>
                <a:lnTo>
                  <a:pt x="7132320" y="786384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41C5A0E-36B1-3248-2D69-B75DE2320D30}"/>
              </a:ext>
            </a:extLst>
          </p:cNvPr>
          <p:cNvCxnSpPr>
            <a:cxnSpLocks/>
          </p:cNvCxnSpPr>
          <p:nvPr/>
        </p:nvCxnSpPr>
        <p:spPr>
          <a:xfrm>
            <a:off x="7327683" y="4800384"/>
            <a:ext cx="451788" cy="4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B39DA75-D208-3148-0B31-6321E1B3AF14}"/>
              </a:ext>
            </a:extLst>
          </p:cNvPr>
          <p:cNvCxnSpPr>
            <a:cxnSpLocks/>
          </p:cNvCxnSpPr>
          <p:nvPr/>
        </p:nvCxnSpPr>
        <p:spPr>
          <a:xfrm flipH="1" flipV="1">
            <a:off x="10898585" y="2878352"/>
            <a:ext cx="132581" cy="540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75C0200A-416B-6EA4-0EE1-6B3E3779E5A8}"/>
              </a:ext>
            </a:extLst>
          </p:cNvPr>
          <p:cNvSpPr/>
          <p:nvPr/>
        </p:nvSpPr>
        <p:spPr>
          <a:xfrm>
            <a:off x="10109234" y="2192902"/>
            <a:ext cx="1140131" cy="605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E3361F-1B1C-4A0B-22A4-DF6F018A8DF1}"/>
              </a:ext>
            </a:extLst>
          </p:cNvPr>
          <p:cNvSpPr txBox="1"/>
          <p:nvPr/>
        </p:nvSpPr>
        <p:spPr>
          <a:xfrm>
            <a:off x="96169" y="4720851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090CDB-449E-9937-3481-0E746AC259CC}"/>
              </a:ext>
            </a:extLst>
          </p:cNvPr>
          <p:cNvCxnSpPr>
            <a:cxnSpLocks/>
          </p:cNvCxnSpPr>
          <p:nvPr/>
        </p:nvCxnSpPr>
        <p:spPr>
          <a:xfrm>
            <a:off x="4702199" y="4963289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0791E-A846-6DB9-AAF3-A65E2C05C0CC}"/>
              </a:ext>
            </a:extLst>
          </p:cNvPr>
          <p:cNvCxnSpPr>
            <a:cxnSpLocks/>
          </p:cNvCxnSpPr>
          <p:nvPr/>
        </p:nvCxnSpPr>
        <p:spPr>
          <a:xfrm>
            <a:off x="4702199" y="5528810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DEF2A-3257-BD91-FC6E-BCC4A7DA350B}"/>
              </a:ext>
            </a:extLst>
          </p:cNvPr>
          <p:cNvSpPr/>
          <p:nvPr/>
        </p:nvSpPr>
        <p:spPr>
          <a:xfrm>
            <a:off x="6573753" y="4443973"/>
            <a:ext cx="741417" cy="9660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67D0E8-0C2D-1065-214A-72E1EF943200}"/>
              </a:ext>
            </a:extLst>
          </p:cNvPr>
          <p:cNvSpPr/>
          <p:nvPr/>
        </p:nvSpPr>
        <p:spPr>
          <a:xfrm>
            <a:off x="5321377" y="4019069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C0BE8A-2B7B-C5B3-3761-4D0520398062}"/>
              </a:ext>
            </a:extLst>
          </p:cNvPr>
          <p:cNvSpPr/>
          <p:nvPr/>
        </p:nvSpPr>
        <p:spPr>
          <a:xfrm>
            <a:off x="5321376" y="4657579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B45342-34CC-EE63-D825-EEB17CF435A6}"/>
              </a:ext>
            </a:extLst>
          </p:cNvPr>
          <p:cNvSpPr/>
          <p:nvPr/>
        </p:nvSpPr>
        <p:spPr>
          <a:xfrm>
            <a:off x="5321375" y="5313937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331C22-130B-AC85-5437-C7C22F80A112}"/>
              </a:ext>
            </a:extLst>
          </p:cNvPr>
          <p:cNvCxnSpPr>
            <a:cxnSpLocks/>
            <a:stCxn id="15" idx="3"/>
            <a:endCxn id="116" idx="1"/>
          </p:cNvCxnSpPr>
          <p:nvPr/>
        </p:nvCxnSpPr>
        <p:spPr>
          <a:xfrm flipV="1">
            <a:off x="5748405" y="4776631"/>
            <a:ext cx="672948" cy="18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31E01C-96AA-63D6-3E8F-C0F26D5758CD}"/>
              </a:ext>
            </a:extLst>
          </p:cNvPr>
          <p:cNvCxnSpPr>
            <a:cxnSpLocks/>
            <a:stCxn id="14" idx="3"/>
            <a:endCxn id="116" idx="1"/>
          </p:cNvCxnSpPr>
          <p:nvPr/>
        </p:nvCxnSpPr>
        <p:spPr>
          <a:xfrm>
            <a:off x="5748406" y="4321124"/>
            <a:ext cx="672947" cy="45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532DF-C824-EF49-267F-5A24EED3DFA5}"/>
              </a:ext>
            </a:extLst>
          </p:cNvPr>
          <p:cNvCxnSpPr>
            <a:cxnSpLocks/>
            <a:stCxn id="16" idx="3"/>
            <a:endCxn id="116" idx="1"/>
          </p:cNvCxnSpPr>
          <p:nvPr/>
        </p:nvCxnSpPr>
        <p:spPr>
          <a:xfrm flipV="1">
            <a:off x="5748404" y="4776631"/>
            <a:ext cx="672949" cy="83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FC5BA5-0E3D-9A72-E1C1-D2D73204037B}"/>
              </a:ext>
            </a:extLst>
          </p:cNvPr>
          <p:cNvSpPr/>
          <p:nvPr/>
        </p:nvSpPr>
        <p:spPr>
          <a:xfrm>
            <a:off x="974401" y="4589751"/>
            <a:ext cx="714236" cy="6521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42B8B9-8336-C59C-EECD-2CCAAB4B0E80}"/>
              </a:ext>
            </a:extLst>
          </p:cNvPr>
          <p:cNvSpPr txBox="1"/>
          <p:nvPr/>
        </p:nvSpPr>
        <p:spPr>
          <a:xfrm>
            <a:off x="1879525" y="4256757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CCCE13-3C1F-6E8D-AE0D-2ECCBDE55103}"/>
              </a:ext>
            </a:extLst>
          </p:cNvPr>
          <p:cNvSpPr txBox="1"/>
          <p:nvPr/>
        </p:nvSpPr>
        <p:spPr>
          <a:xfrm>
            <a:off x="1875461" y="4710200"/>
            <a:ext cx="94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49022C-5F04-5068-E44F-1315327EE748}"/>
              </a:ext>
            </a:extLst>
          </p:cNvPr>
          <p:cNvSpPr txBox="1"/>
          <p:nvPr/>
        </p:nvSpPr>
        <p:spPr>
          <a:xfrm>
            <a:off x="1869629" y="5160626"/>
            <a:ext cx="9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8F6CB-B0A1-55D8-9EC7-C1BF1E7CFBAD}"/>
              </a:ext>
            </a:extLst>
          </p:cNvPr>
          <p:cNvCxnSpPr>
            <a:cxnSpLocks/>
          </p:cNvCxnSpPr>
          <p:nvPr/>
        </p:nvCxnSpPr>
        <p:spPr>
          <a:xfrm>
            <a:off x="2773630" y="4894866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F07777-4D75-073C-8A84-FBDC1F973B96}"/>
              </a:ext>
            </a:extLst>
          </p:cNvPr>
          <p:cNvCxnSpPr>
            <a:cxnSpLocks/>
          </p:cNvCxnSpPr>
          <p:nvPr/>
        </p:nvCxnSpPr>
        <p:spPr>
          <a:xfrm>
            <a:off x="2757931" y="5345292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45C829-6B46-0785-7623-ECE64E56ACBE}"/>
              </a:ext>
            </a:extLst>
          </p:cNvPr>
          <p:cNvCxnSpPr>
            <a:cxnSpLocks/>
          </p:cNvCxnSpPr>
          <p:nvPr/>
        </p:nvCxnSpPr>
        <p:spPr>
          <a:xfrm>
            <a:off x="2785398" y="4441423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BCBE46-BC49-8665-B14D-20A016D4B64E}"/>
              </a:ext>
            </a:extLst>
          </p:cNvPr>
          <p:cNvCxnSpPr>
            <a:cxnSpLocks/>
            <a:stCxn id="27" idx="7"/>
            <a:endCxn id="28" idx="1"/>
          </p:cNvCxnSpPr>
          <p:nvPr/>
        </p:nvCxnSpPr>
        <p:spPr>
          <a:xfrm flipV="1">
            <a:off x="1584040" y="4441423"/>
            <a:ext cx="295485" cy="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C18B8-6314-7776-6199-F7A834FDBE91}"/>
              </a:ext>
            </a:extLst>
          </p:cNvPr>
          <p:cNvCxnSpPr>
            <a:cxnSpLocks/>
            <a:stCxn id="27" idx="6"/>
            <a:endCxn id="29" idx="1"/>
          </p:cNvCxnSpPr>
          <p:nvPr/>
        </p:nvCxnSpPr>
        <p:spPr>
          <a:xfrm flipV="1">
            <a:off x="1688637" y="4894866"/>
            <a:ext cx="186824" cy="2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7CB1BA-9FC2-D472-8683-AB3A46190371}"/>
              </a:ext>
            </a:extLst>
          </p:cNvPr>
          <p:cNvCxnSpPr>
            <a:cxnSpLocks/>
            <a:stCxn id="27" idx="5"/>
            <a:endCxn id="30" idx="1"/>
          </p:cNvCxnSpPr>
          <p:nvPr/>
        </p:nvCxnSpPr>
        <p:spPr>
          <a:xfrm>
            <a:off x="1584040" y="5146399"/>
            <a:ext cx="285589" cy="19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D6ADFE-D492-3BE3-EE5E-130750DD3854}"/>
              </a:ext>
            </a:extLst>
          </p:cNvPr>
          <p:cNvCxnSpPr>
            <a:cxnSpLocks/>
          </p:cNvCxnSpPr>
          <p:nvPr/>
        </p:nvCxnSpPr>
        <p:spPr>
          <a:xfrm>
            <a:off x="759798" y="4913685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3D268A-1E31-87E2-40D7-E21AD2915E0C}"/>
              </a:ext>
            </a:extLst>
          </p:cNvPr>
          <p:cNvSpPr txBox="1"/>
          <p:nvPr/>
        </p:nvSpPr>
        <p:spPr>
          <a:xfrm>
            <a:off x="5927992" y="958004"/>
            <a:ext cx="60822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Improved Output</a:t>
            </a:r>
          </a:p>
          <a:p>
            <a:r>
              <a:rPr lang="en-US" sz="2400" b="1" dirty="0"/>
              <a:t>- Chain of thought system prompt engineering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Gradio</a:t>
            </a:r>
            <a:r>
              <a:rPr lang="en-US" sz="2400" dirty="0"/>
              <a:t> interface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A8E83E-8F39-C08A-CDBA-13616FD43761}"/>
              </a:ext>
            </a:extLst>
          </p:cNvPr>
          <p:cNvSpPr/>
          <p:nvPr/>
        </p:nvSpPr>
        <p:spPr>
          <a:xfrm>
            <a:off x="8037589" y="4679059"/>
            <a:ext cx="433233" cy="5172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2839A-0629-007E-3219-6FC06BF4C674}"/>
              </a:ext>
            </a:extLst>
          </p:cNvPr>
          <p:cNvSpPr txBox="1"/>
          <p:nvPr/>
        </p:nvSpPr>
        <p:spPr>
          <a:xfrm>
            <a:off x="7442352" y="5319066"/>
            <a:ext cx="1566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Compressed + </a:t>
            </a:r>
          </a:p>
          <a:p>
            <a:pPr algn="ctr"/>
            <a:r>
              <a:rPr lang="en-US" dirty="0"/>
              <a:t>Reranked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F3F71-2A69-A812-02A5-EBC3552E17EF}"/>
              </a:ext>
            </a:extLst>
          </p:cNvPr>
          <p:cNvSpPr/>
          <p:nvPr/>
        </p:nvSpPr>
        <p:spPr>
          <a:xfrm>
            <a:off x="7909313" y="4521226"/>
            <a:ext cx="482820" cy="547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DBB8A0-D48D-2B02-8EAB-6D4FCC471BA2}"/>
              </a:ext>
            </a:extLst>
          </p:cNvPr>
          <p:cNvCxnSpPr>
            <a:cxnSpLocks/>
          </p:cNvCxnSpPr>
          <p:nvPr/>
        </p:nvCxnSpPr>
        <p:spPr>
          <a:xfrm flipV="1">
            <a:off x="8546035" y="4173147"/>
            <a:ext cx="1132986" cy="547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2C0BA-2023-FEC5-328F-D17A50360581}"/>
              </a:ext>
            </a:extLst>
          </p:cNvPr>
          <p:cNvSpPr txBox="1"/>
          <p:nvPr/>
        </p:nvSpPr>
        <p:spPr>
          <a:xfrm>
            <a:off x="4115361" y="0"/>
            <a:ext cx="3468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Module 2: RAG Pipeline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1459EA-0488-4B1E-2DBB-7BCF17E5781A}"/>
              </a:ext>
            </a:extLst>
          </p:cNvPr>
          <p:cNvGrpSpPr/>
          <p:nvPr/>
        </p:nvGrpSpPr>
        <p:grpSpPr>
          <a:xfrm>
            <a:off x="2468469" y="520738"/>
            <a:ext cx="2388987" cy="1989548"/>
            <a:chOff x="2347916" y="382029"/>
            <a:chExt cx="2201096" cy="200255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1180149-BC36-0616-3A96-29427A4C3EDD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42CA775-1D4C-EABC-9F8B-966E7A639FF3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A332C5-CDC2-D46C-A934-7E30C0409C40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802400-E431-B4D8-69A6-14555753D8B4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57F7AE1-CF78-68EE-6895-46C7EE0562AA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E1F5DBC-808B-2843-E05E-55CCEE5EAD35}"/>
                </a:ext>
              </a:extLst>
            </p:cNvPr>
            <p:cNvSpPr txBox="1"/>
            <p:nvPr/>
          </p:nvSpPr>
          <p:spPr>
            <a:xfrm>
              <a:off x="2347916" y="382029"/>
              <a:ext cx="2201096" cy="37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PDF and txt Documents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883916-CA55-A697-0B86-F55E03975BB3}"/>
              </a:ext>
            </a:extLst>
          </p:cNvPr>
          <p:cNvGrpSpPr/>
          <p:nvPr/>
        </p:nvGrpSpPr>
        <p:grpSpPr>
          <a:xfrm>
            <a:off x="2613279" y="929164"/>
            <a:ext cx="1307592" cy="1645920"/>
            <a:chOff x="1216152" y="1600200"/>
            <a:chExt cx="1545336" cy="18470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7C04F99-7166-145A-D889-AB4150768044}"/>
                </a:ext>
              </a:extLst>
            </p:cNvPr>
            <p:cNvSpPr/>
            <p:nvPr/>
          </p:nvSpPr>
          <p:spPr>
            <a:xfrm>
              <a:off x="1216152" y="16002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125F45-1557-4A5E-886F-3D34572BC8FF}"/>
                </a:ext>
              </a:extLst>
            </p:cNvPr>
            <p:cNvSpPr/>
            <p:nvPr/>
          </p:nvSpPr>
          <p:spPr>
            <a:xfrm>
              <a:off x="1368552" y="17526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21CA633-F1F0-914C-17DE-90CDF7BED331}"/>
                </a:ext>
              </a:extLst>
            </p:cNvPr>
            <p:cNvSpPr/>
            <p:nvPr/>
          </p:nvSpPr>
          <p:spPr>
            <a:xfrm>
              <a:off x="1520952" y="19050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3992486-5A8C-F928-16E5-60FB191922E5}"/>
                </a:ext>
              </a:extLst>
            </p:cNvPr>
            <p:cNvSpPr/>
            <p:nvPr/>
          </p:nvSpPr>
          <p:spPr>
            <a:xfrm>
              <a:off x="1673352" y="2057400"/>
              <a:ext cx="1088136" cy="13898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75BF537-5D12-D467-6BBE-E49AD0457878}"/>
              </a:ext>
            </a:extLst>
          </p:cNvPr>
          <p:cNvCxnSpPr>
            <a:stCxn id="114" idx="2"/>
          </p:cNvCxnSpPr>
          <p:nvPr/>
        </p:nvCxnSpPr>
        <p:spPr>
          <a:xfrm>
            <a:off x="3460506" y="2575084"/>
            <a:ext cx="0" cy="126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CE660BE-D665-EB7C-EB86-6421FDCE2ACC}"/>
              </a:ext>
            </a:extLst>
          </p:cNvPr>
          <p:cNvSpPr txBox="1"/>
          <p:nvPr/>
        </p:nvSpPr>
        <p:spPr>
          <a:xfrm>
            <a:off x="3456345" y="2944324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Embedding</a:t>
            </a:r>
          </a:p>
        </p:txBody>
      </p:sp>
      <p:sp>
        <p:nvSpPr>
          <p:cNvPr id="110" name="Can 109">
            <a:extLst>
              <a:ext uri="{FF2B5EF4-FFF2-40B4-BE49-F238E27FC236}">
                <a16:creationId xmlns:a16="http://schemas.microsoft.com/office/drawing/2014/main" id="{185F0197-DC77-4C9D-3F97-366A1AA00A79}"/>
              </a:ext>
            </a:extLst>
          </p:cNvPr>
          <p:cNvSpPr/>
          <p:nvPr/>
        </p:nvSpPr>
        <p:spPr>
          <a:xfrm>
            <a:off x="3053135" y="3959895"/>
            <a:ext cx="1649064" cy="1837944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Vectorstore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0D7A3D-C701-3736-8595-85D83D163596}"/>
              </a:ext>
            </a:extLst>
          </p:cNvPr>
          <p:cNvSpPr/>
          <p:nvPr/>
        </p:nvSpPr>
        <p:spPr>
          <a:xfrm>
            <a:off x="6421353" y="4291572"/>
            <a:ext cx="725179" cy="9701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2516CD-2A25-69AC-A729-18FA736545A0}"/>
              </a:ext>
            </a:extLst>
          </p:cNvPr>
          <p:cNvSpPr txBox="1"/>
          <p:nvPr/>
        </p:nvSpPr>
        <p:spPr>
          <a:xfrm>
            <a:off x="5927992" y="3652267"/>
            <a:ext cx="19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Query-Relevant </a:t>
            </a:r>
          </a:p>
          <a:p>
            <a:pPr algn="ctr"/>
            <a:r>
              <a:rPr lang="en-US" dirty="0"/>
              <a:t>Unique Documents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DF9A6A0-0EB4-FB71-0DEA-C5DDEF66CC31}"/>
              </a:ext>
            </a:extLst>
          </p:cNvPr>
          <p:cNvCxnSpPr>
            <a:cxnSpLocks/>
          </p:cNvCxnSpPr>
          <p:nvPr/>
        </p:nvCxnSpPr>
        <p:spPr>
          <a:xfrm>
            <a:off x="4702199" y="4287486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9EB35AA-E5AC-7244-E920-5A11A8C8B8E6}"/>
              </a:ext>
            </a:extLst>
          </p:cNvPr>
          <p:cNvSpPr txBox="1"/>
          <p:nvPr/>
        </p:nvSpPr>
        <p:spPr>
          <a:xfrm>
            <a:off x="9319883" y="3049394"/>
            <a:ext cx="157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Prompt to LLM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99D35982-A223-378D-9C53-33F960E2BFEA}"/>
              </a:ext>
            </a:extLst>
          </p:cNvPr>
          <p:cNvSpPr/>
          <p:nvPr/>
        </p:nvSpPr>
        <p:spPr>
          <a:xfrm>
            <a:off x="8985190" y="3429000"/>
            <a:ext cx="2447012" cy="3108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Use</a:t>
            </a:r>
          </a:p>
          <a:p>
            <a:pPr algn="ctr"/>
            <a:r>
              <a:rPr lang="en-US" dirty="0"/>
              <a:t>{context}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</a:t>
            </a:r>
          </a:p>
          <a:p>
            <a:pPr algn="ctr"/>
            <a:r>
              <a:rPr lang="en-US" dirty="0"/>
              <a:t>Step by Step </a:t>
            </a:r>
          </a:p>
          <a:p>
            <a:pPr algn="ctr"/>
            <a:r>
              <a:rPr lang="en-US" dirty="0"/>
              <a:t>Thought Process</a:t>
            </a:r>
          </a:p>
          <a:p>
            <a:pPr algn="ctr"/>
            <a:r>
              <a:rPr lang="en-US" dirty="0"/>
              <a:t>to answer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{query}</a:t>
            </a: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1C3487DF-7162-0DF2-9489-0A4664D1B2D1}"/>
              </a:ext>
            </a:extLst>
          </p:cNvPr>
          <p:cNvSpPr/>
          <p:nvPr/>
        </p:nvSpPr>
        <p:spPr>
          <a:xfrm>
            <a:off x="515566" y="5043194"/>
            <a:ext cx="9163455" cy="1594484"/>
          </a:xfrm>
          <a:custGeom>
            <a:avLst/>
            <a:gdLst>
              <a:gd name="connsiteX0" fmla="*/ 0 w 7132320"/>
              <a:gd name="connsiteY0" fmla="*/ 0 h 1344168"/>
              <a:gd name="connsiteX1" fmla="*/ 1801368 w 7132320"/>
              <a:gd name="connsiteY1" fmla="*/ 1344168 h 1344168"/>
              <a:gd name="connsiteX2" fmla="*/ 7132320 w 7132320"/>
              <a:gd name="connsiteY2" fmla="*/ 768096 h 1344168"/>
              <a:gd name="connsiteX3" fmla="*/ 7132320 w 7132320"/>
              <a:gd name="connsiteY3" fmla="*/ 768096 h 1344168"/>
              <a:gd name="connsiteX4" fmla="*/ 7132320 w 7132320"/>
              <a:gd name="connsiteY4" fmla="*/ 786384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2320" h="1344168">
                <a:moveTo>
                  <a:pt x="0" y="0"/>
                </a:moveTo>
                <a:cubicBezTo>
                  <a:pt x="306324" y="608076"/>
                  <a:pt x="612648" y="1216152"/>
                  <a:pt x="1801368" y="1344168"/>
                </a:cubicBezTo>
                <a:lnTo>
                  <a:pt x="7132320" y="768096"/>
                </a:lnTo>
                <a:lnTo>
                  <a:pt x="7132320" y="768096"/>
                </a:lnTo>
                <a:lnTo>
                  <a:pt x="7132320" y="786384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41C5A0E-36B1-3248-2D69-B75DE2320D30}"/>
              </a:ext>
            </a:extLst>
          </p:cNvPr>
          <p:cNvCxnSpPr>
            <a:cxnSpLocks/>
          </p:cNvCxnSpPr>
          <p:nvPr/>
        </p:nvCxnSpPr>
        <p:spPr>
          <a:xfrm>
            <a:off x="7327683" y="4800384"/>
            <a:ext cx="451788" cy="4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B39DA75-D208-3148-0B31-6321E1B3AF14}"/>
              </a:ext>
            </a:extLst>
          </p:cNvPr>
          <p:cNvCxnSpPr>
            <a:cxnSpLocks/>
          </p:cNvCxnSpPr>
          <p:nvPr/>
        </p:nvCxnSpPr>
        <p:spPr>
          <a:xfrm flipH="1" flipV="1">
            <a:off x="10898585" y="2878352"/>
            <a:ext cx="132581" cy="540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75C0200A-416B-6EA4-0EE1-6B3E3779E5A8}"/>
              </a:ext>
            </a:extLst>
          </p:cNvPr>
          <p:cNvSpPr/>
          <p:nvPr/>
        </p:nvSpPr>
        <p:spPr>
          <a:xfrm>
            <a:off x="10109234" y="2192902"/>
            <a:ext cx="1140131" cy="605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E3361F-1B1C-4A0B-22A4-DF6F018A8DF1}"/>
              </a:ext>
            </a:extLst>
          </p:cNvPr>
          <p:cNvSpPr txBox="1"/>
          <p:nvPr/>
        </p:nvSpPr>
        <p:spPr>
          <a:xfrm>
            <a:off x="96169" y="4720851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090CDB-449E-9937-3481-0E746AC259CC}"/>
              </a:ext>
            </a:extLst>
          </p:cNvPr>
          <p:cNvCxnSpPr>
            <a:cxnSpLocks/>
          </p:cNvCxnSpPr>
          <p:nvPr/>
        </p:nvCxnSpPr>
        <p:spPr>
          <a:xfrm>
            <a:off x="4702199" y="4963289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0791E-A846-6DB9-AAF3-A65E2C05C0CC}"/>
              </a:ext>
            </a:extLst>
          </p:cNvPr>
          <p:cNvCxnSpPr>
            <a:cxnSpLocks/>
          </p:cNvCxnSpPr>
          <p:nvPr/>
        </p:nvCxnSpPr>
        <p:spPr>
          <a:xfrm>
            <a:off x="4702199" y="5528810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DEF2A-3257-BD91-FC6E-BCC4A7DA350B}"/>
              </a:ext>
            </a:extLst>
          </p:cNvPr>
          <p:cNvSpPr/>
          <p:nvPr/>
        </p:nvSpPr>
        <p:spPr>
          <a:xfrm>
            <a:off x="6573753" y="4443973"/>
            <a:ext cx="741417" cy="9660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67D0E8-0C2D-1065-214A-72E1EF943200}"/>
              </a:ext>
            </a:extLst>
          </p:cNvPr>
          <p:cNvSpPr/>
          <p:nvPr/>
        </p:nvSpPr>
        <p:spPr>
          <a:xfrm>
            <a:off x="5321377" y="4019069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C0BE8A-2B7B-C5B3-3761-4D0520398062}"/>
              </a:ext>
            </a:extLst>
          </p:cNvPr>
          <p:cNvSpPr/>
          <p:nvPr/>
        </p:nvSpPr>
        <p:spPr>
          <a:xfrm>
            <a:off x="5321376" y="4657579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B45342-34CC-EE63-D825-EEB17CF435A6}"/>
              </a:ext>
            </a:extLst>
          </p:cNvPr>
          <p:cNvSpPr/>
          <p:nvPr/>
        </p:nvSpPr>
        <p:spPr>
          <a:xfrm>
            <a:off x="5321375" y="5313937"/>
            <a:ext cx="427029" cy="604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</a:t>
            </a:r>
          </a:p>
          <a:p>
            <a:pPr algn="ctr"/>
            <a:r>
              <a:rPr lang="en-US" dirty="0"/>
              <a:t>____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331C22-130B-AC85-5437-C7C22F80A112}"/>
              </a:ext>
            </a:extLst>
          </p:cNvPr>
          <p:cNvCxnSpPr>
            <a:cxnSpLocks/>
            <a:stCxn id="15" idx="3"/>
            <a:endCxn id="116" idx="1"/>
          </p:cNvCxnSpPr>
          <p:nvPr/>
        </p:nvCxnSpPr>
        <p:spPr>
          <a:xfrm flipV="1">
            <a:off x="5748405" y="4776631"/>
            <a:ext cx="672948" cy="18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31E01C-96AA-63D6-3E8F-C0F26D5758CD}"/>
              </a:ext>
            </a:extLst>
          </p:cNvPr>
          <p:cNvCxnSpPr>
            <a:cxnSpLocks/>
            <a:stCxn id="14" idx="3"/>
            <a:endCxn id="116" idx="1"/>
          </p:cNvCxnSpPr>
          <p:nvPr/>
        </p:nvCxnSpPr>
        <p:spPr>
          <a:xfrm>
            <a:off x="5748406" y="4321124"/>
            <a:ext cx="672947" cy="45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532DF-C824-EF49-267F-5A24EED3DFA5}"/>
              </a:ext>
            </a:extLst>
          </p:cNvPr>
          <p:cNvCxnSpPr>
            <a:cxnSpLocks/>
            <a:stCxn id="16" idx="3"/>
            <a:endCxn id="116" idx="1"/>
          </p:cNvCxnSpPr>
          <p:nvPr/>
        </p:nvCxnSpPr>
        <p:spPr>
          <a:xfrm flipV="1">
            <a:off x="5748404" y="4776631"/>
            <a:ext cx="672949" cy="83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FC5BA5-0E3D-9A72-E1C1-D2D73204037B}"/>
              </a:ext>
            </a:extLst>
          </p:cNvPr>
          <p:cNvSpPr/>
          <p:nvPr/>
        </p:nvSpPr>
        <p:spPr>
          <a:xfrm>
            <a:off x="974401" y="4589751"/>
            <a:ext cx="714236" cy="6521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LLM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42B8B9-8336-C59C-EECD-2CCAAB4B0E80}"/>
              </a:ext>
            </a:extLst>
          </p:cNvPr>
          <p:cNvSpPr txBox="1"/>
          <p:nvPr/>
        </p:nvSpPr>
        <p:spPr>
          <a:xfrm>
            <a:off x="1879525" y="4256757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CCCE13-3C1F-6E8D-AE0D-2ECCBDE55103}"/>
              </a:ext>
            </a:extLst>
          </p:cNvPr>
          <p:cNvSpPr txBox="1"/>
          <p:nvPr/>
        </p:nvSpPr>
        <p:spPr>
          <a:xfrm>
            <a:off x="1875461" y="4710200"/>
            <a:ext cx="94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49022C-5F04-5068-E44F-1315327EE748}"/>
              </a:ext>
            </a:extLst>
          </p:cNvPr>
          <p:cNvSpPr txBox="1"/>
          <p:nvPr/>
        </p:nvSpPr>
        <p:spPr>
          <a:xfrm>
            <a:off x="1869629" y="5160626"/>
            <a:ext cx="9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8F6CB-B0A1-55D8-9EC7-C1BF1E7CFBAD}"/>
              </a:ext>
            </a:extLst>
          </p:cNvPr>
          <p:cNvCxnSpPr>
            <a:cxnSpLocks/>
          </p:cNvCxnSpPr>
          <p:nvPr/>
        </p:nvCxnSpPr>
        <p:spPr>
          <a:xfrm>
            <a:off x="2773630" y="4894866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F07777-4D75-073C-8A84-FBDC1F973B96}"/>
              </a:ext>
            </a:extLst>
          </p:cNvPr>
          <p:cNvCxnSpPr>
            <a:cxnSpLocks/>
          </p:cNvCxnSpPr>
          <p:nvPr/>
        </p:nvCxnSpPr>
        <p:spPr>
          <a:xfrm>
            <a:off x="2757931" y="5345292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45C829-6B46-0785-7623-ECE64E56ACBE}"/>
              </a:ext>
            </a:extLst>
          </p:cNvPr>
          <p:cNvCxnSpPr>
            <a:cxnSpLocks/>
          </p:cNvCxnSpPr>
          <p:nvPr/>
        </p:nvCxnSpPr>
        <p:spPr>
          <a:xfrm>
            <a:off x="2785398" y="4441423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BCBE46-BC49-8665-B14D-20A016D4B64E}"/>
              </a:ext>
            </a:extLst>
          </p:cNvPr>
          <p:cNvCxnSpPr>
            <a:cxnSpLocks/>
            <a:stCxn id="27" idx="7"/>
            <a:endCxn id="28" idx="1"/>
          </p:cNvCxnSpPr>
          <p:nvPr/>
        </p:nvCxnSpPr>
        <p:spPr>
          <a:xfrm flipV="1">
            <a:off x="1584040" y="4441423"/>
            <a:ext cx="295485" cy="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FC18B8-6314-7776-6199-F7A834FDBE91}"/>
              </a:ext>
            </a:extLst>
          </p:cNvPr>
          <p:cNvCxnSpPr>
            <a:cxnSpLocks/>
            <a:stCxn id="27" idx="6"/>
            <a:endCxn id="29" idx="1"/>
          </p:cNvCxnSpPr>
          <p:nvPr/>
        </p:nvCxnSpPr>
        <p:spPr>
          <a:xfrm flipV="1">
            <a:off x="1688637" y="4894866"/>
            <a:ext cx="186824" cy="2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7CB1BA-9FC2-D472-8683-AB3A46190371}"/>
              </a:ext>
            </a:extLst>
          </p:cNvPr>
          <p:cNvCxnSpPr>
            <a:cxnSpLocks/>
            <a:stCxn id="27" idx="5"/>
            <a:endCxn id="30" idx="1"/>
          </p:cNvCxnSpPr>
          <p:nvPr/>
        </p:nvCxnSpPr>
        <p:spPr>
          <a:xfrm>
            <a:off x="1584040" y="5146399"/>
            <a:ext cx="285589" cy="19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D6ADFE-D492-3BE3-EE5E-130750DD3854}"/>
              </a:ext>
            </a:extLst>
          </p:cNvPr>
          <p:cNvCxnSpPr>
            <a:cxnSpLocks/>
          </p:cNvCxnSpPr>
          <p:nvPr/>
        </p:nvCxnSpPr>
        <p:spPr>
          <a:xfrm>
            <a:off x="759798" y="4913685"/>
            <a:ext cx="226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3D268A-1E31-87E2-40D7-E21AD2915E0C}"/>
              </a:ext>
            </a:extLst>
          </p:cNvPr>
          <p:cNvSpPr txBox="1"/>
          <p:nvPr/>
        </p:nvSpPr>
        <p:spPr>
          <a:xfrm>
            <a:off x="5927992" y="958004"/>
            <a:ext cx="60822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Improved Output</a:t>
            </a:r>
          </a:p>
          <a:p>
            <a:r>
              <a:rPr lang="en-US" sz="2400" dirty="0"/>
              <a:t>- Chain of thought system prompt engineering</a:t>
            </a:r>
          </a:p>
          <a:p>
            <a:r>
              <a:rPr lang="en-US" sz="2400" b="1" dirty="0"/>
              <a:t>- </a:t>
            </a:r>
            <a:r>
              <a:rPr lang="en-US" sz="2400" b="1" dirty="0" err="1"/>
              <a:t>Gradio</a:t>
            </a:r>
            <a:r>
              <a:rPr lang="en-US" sz="2400" b="1" dirty="0"/>
              <a:t> interface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A8E83E-8F39-C08A-CDBA-13616FD43761}"/>
              </a:ext>
            </a:extLst>
          </p:cNvPr>
          <p:cNvSpPr/>
          <p:nvPr/>
        </p:nvSpPr>
        <p:spPr>
          <a:xfrm>
            <a:off x="8037589" y="4679059"/>
            <a:ext cx="433233" cy="51723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2839A-0629-007E-3219-6FC06BF4C674}"/>
              </a:ext>
            </a:extLst>
          </p:cNvPr>
          <p:cNvSpPr txBox="1"/>
          <p:nvPr/>
        </p:nvSpPr>
        <p:spPr>
          <a:xfrm>
            <a:off x="7442352" y="5319066"/>
            <a:ext cx="1566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Compressed + </a:t>
            </a:r>
          </a:p>
          <a:p>
            <a:pPr algn="ctr"/>
            <a:r>
              <a:rPr lang="en-US" dirty="0"/>
              <a:t>Reranked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F3F71-2A69-A812-02A5-EBC3552E17EF}"/>
              </a:ext>
            </a:extLst>
          </p:cNvPr>
          <p:cNvSpPr/>
          <p:nvPr/>
        </p:nvSpPr>
        <p:spPr>
          <a:xfrm>
            <a:off x="7909313" y="4521226"/>
            <a:ext cx="482820" cy="547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  <a:p>
            <a:pPr algn="ctr"/>
            <a:r>
              <a:rPr lang="en-US" dirty="0"/>
              <a:t>____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DBB8A0-D48D-2B02-8EAB-6D4FCC471BA2}"/>
              </a:ext>
            </a:extLst>
          </p:cNvPr>
          <p:cNvCxnSpPr>
            <a:cxnSpLocks/>
          </p:cNvCxnSpPr>
          <p:nvPr/>
        </p:nvCxnSpPr>
        <p:spPr>
          <a:xfrm flipV="1">
            <a:off x="8546035" y="4173147"/>
            <a:ext cx="1132986" cy="547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7B4BC9C-9B86-1771-5D34-1A5B1454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2" y="2137149"/>
            <a:ext cx="9038481" cy="4537611"/>
          </a:xfrm>
          <a:prstGeom prst="rect">
            <a:avLst/>
          </a:prstGeom>
        </p:spPr>
      </p:pic>
      <p:sp>
        <p:nvSpPr>
          <p:cNvPr id="19" name="U-Turn Arrow 18">
            <a:extLst>
              <a:ext uri="{FF2B5EF4-FFF2-40B4-BE49-F238E27FC236}">
                <a16:creationId xmlns:a16="http://schemas.microsoft.com/office/drawing/2014/main" id="{6C592A60-05C0-62B2-AE71-FCA3F71E4206}"/>
              </a:ext>
            </a:extLst>
          </p:cNvPr>
          <p:cNvSpPr/>
          <p:nvPr/>
        </p:nvSpPr>
        <p:spPr>
          <a:xfrm>
            <a:off x="8546035" y="1733341"/>
            <a:ext cx="2173743" cy="642025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42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C3983-C51E-C59C-B980-33EC620EBD6A}"/>
              </a:ext>
            </a:extLst>
          </p:cNvPr>
          <p:cNvSpPr txBox="1"/>
          <p:nvPr/>
        </p:nvSpPr>
        <p:spPr>
          <a:xfrm>
            <a:off x="4323239" y="0"/>
            <a:ext cx="35455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Possible RAG Extensions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263516-FBB0-BCA0-00EF-DA696825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2" y="579587"/>
            <a:ext cx="7772400" cy="5912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1D24BF-D255-77CE-4DD2-FD34A2376517}"/>
              </a:ext>
            </a:extLst>
          </p:cNvPr>
          <p:cNvSpPr txBox="1"/>
          <p:nvPr/>
        </p:nvSpPr>
        <p:spPr>
          <a:xfrm>
            <a:off x="9391773" y="1157591"/>
            <a:ext cx="1819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 of optimization options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9F1F6-8F12-7332-9286-EB308F14FBDF}"/>
              </a:ext>
            </a:extLst>
          </p:cNvPr>
          <p:cNvSpPr txBox="1"/>
          <p:nvPr/>
        </p:nvSpPr>
        <p:spPr>
          <a:xfrm>
            <a:off x="9095360" y="4017762"/>
            <a:ext cx="2587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Major Roadblocks:</a:t>
            </a:r>
          </a:p>
          <a:p>
            <a:r>
              <a:rPr lang="en-US" sz="2400" dirty="0"/>
              <a:t>- Web-scraping</a:t>
            </a:r>
          </a:p>
          <a:p>
            <a:r>
              <a:rPr lang="en-US" sz="2400" dirty="0"/>
              <a:t>- Evaluation</a:t>
            </a:r>
          </a:p>
        </p:txBody>
      </p:sp>
    </p:spTree>
    <p:extLst>
      <p:ext uri="{BB962C8B-B14F-4D97-AF65-F5344CB8AC3E}">
        <p14:creationId xmlns:p14="http://schemas.microsoft.com/office/powerpoint/2010/main" val="503896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C3983-C51E-C59C-B980-33EC620EBD6A}"/>
              </a:ext>
            </a:extLst>
          </p:cNvPr>
          <p:cNvSpPr txBox="1"/>
          <p:nvPr/>
        </p:nvSpPr>
        <p:spPr>
          <a:xfrm>
            <a:off x="4632907" y="0"/>
            <a:ext cx="29261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Next Steps (Sooner)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8258E-3609-6897-72FE-FA7EAA24E3A1}"/>
              </a:ext>
            </a:extLst>
          </p:cNvPr>
          <p:cNvSpPr txBox="1"/>
          <p:nvPr/>
        </p:nvSpPr>
        <p:spPr>
          <a:xfrm>
            <a:off x="2135331" y="867940"/>
            <a:ext cx="792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Immediate need for evaluation metrics (RAG Triad by </a:t>
            </a:r>
            <a:r>
              <a:rPr lang="en-US" sz="2400" dirty="0" err="1"/>
              <a:t>TruLens</a:t>
            </a:r>
            <a:r>
              <a:rPr lang="en-US" sz="24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597F3-455B-CFE6-AE03-BBA8FA2E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300" y="1211557"/>
            <a:ext cx="6763399" cy="375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50297-B2F6-EFD9-A3F8-89B81354F92A}"/>
              </a:ext>
            </a:extLst>
          </p:cNvPr>
          <p:cNvSpPr txBox="1"/>
          <p:nvPr/>
        </p:nvSpPr>
        <p:spPr>
          <a:xfrm>
            <a:off x="2343080" y="5204298"/>
            <a:ext cx="7505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Larger </a:t>
            </a:r>
            <a:r>
              <a:rPr lang="en-US" sz="2400" u="sng" dirty="0" err="1"/>
              <a:t>vectorstore</a:t>
            </a:r>
            <a:r>
              <a:rPr lang="en-US" sz="2400" u="sng" dirty="0"/>
              <a:t>:</a:t>
            </a:r>
          </a:p>
          <a:p>
            <a:r>
              <a:rPr lang="en-US" sz="2400" dirty="0"/>
              <a:t>- Building multiple vectorstores for more directed querying</a:t>
            </a:r>
          </a:p>
          <a:p>
            <a:r>
              <a:rPr lang="en-US" sz="2400" dirty="0"/>
              <a:t>- Integrate metadata filters</a:t>
            </a:r>
          </a:p>
        </p:txBody>
      </p:sp>
    </p:spTree>
    <p:extLst>
      <p:ext uri="{BB962C8B-B14F-4D97-AF65-F5344CB8AC3E}">
        <p14:creationId xmlns:p14="http://schemas.microsoft.com/office/powerpoint/2010/main" val="3196586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C3983-C51E-C59C-B980-33EC620EBD6A}"/>
              </a:ext>
            </a:extLst>
          </p:cNvPr>
          <p:cNvSpPr txBox="1"/>
          <p:nvPr/>
        </p:nvSpPr>
        <p:spPr>
          <a:xfrm>
            <a:off x="4632907" y="0"/>
            <a:ext cx="26449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Next Steps (Later)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1D2E0-D518-24D2-5DD1-695E6F7DF91A}"/>
              </a:ext>
            </a:extLst>
          </p:cNvPr>
          <p:cNvSpPr txBox="1"/>
          <p:nvPr/>
        </p:nvSpPr>
        <p:spPr>
          <a:xfrm>
            <a:off x="2741171" y="3526834"/>
            <a:ext cx="67096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Full Pipeline:</a:t>
            </a:r>
          </a:p>
          <a:p>
            <a:r>
              <a:rPr lang="en-US" sz="2400" dirty="0"/>
              <a:t>Evaluation</a:t>
            </a:r>
          </a:p>
          <a:p>
            <a:r>
              <a:rPr lang="en-US" sz="2400" dirty="0"/>
              <a:t>- Taxonomic classification compared to benchmarks?</a:t>
            </a:r>
          </a:p>
          <a:p>
            <a:r>
              <a:rPr lang="en-US" sz="2400" dirty="0"/>
              <a:t>- How evaluate biodiversity-relevant knowledge?</a:t>
            </a:r>
          </a:p>
          <a:p>
            <a:r>
              <a:rPr lang="en-US" sz="2400" dirty="0"/>
              <a:t>Interactivity</a:t>
            </a:r>
          </a:p>
          <a:p>
            <a:r>
              <a:rPr lang="en-US" sz="2400" dirty="0"/>
              <a:t>- Chat integration?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60950-8143-F306-EAE7-418503DCE59A}"/>
              </a:ext>
            </a:extLst>
          </p:cNvPr>
          <p:cNvSpPr txBox="1"/>
          <p:nvPr/>
        </p:nvSpPr>
        <p:spPr>
          <a:xfrm>
            <a:off x="644456" y="1409474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MODULE 1: Image Captioner</a:t>
            </a:r>
          </a:p>
          <a:p>
            <a:r>
              <a:rPr lang="en-US" sz="2400" dirty="0"/>
              <a:t>Biologically-relevant fused captions</a:t>
            </a:r>
          </a:p>
          <a:p>
            <a:r>
              <a:rPr lang="en-US" sz="2400" dirty="0"/>
              <a:t>Pretraining and finetuning captioner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ED75B-6974-773D-D0E5-02244F329794}"/>
              </a:ext>
            </a:extLst>
          </p:cNvPr>
          <p:cNvSpPr txBox="1"/>
          <p:nvPr/>
        </p:nvSpPr>
        <p:spPr>
          <a:xfrm>
            <a:off x="6488303" y="1409474"/>
            <a:ext cx="50592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MODULE 2: RAG Pipeline</a:t>
            </a:r>
          </a:p>
          <a:p>
            <a:r>
              <a:rPr lang="en-US" sz="2400" dirty="0"/>
              <a:t>Integrating relational database (BOLD)?</a:t>
            </a:r>
          </a:p>
          <a:p>
            <a:r>
              <a:rPr lang="en-US" sz="2400" dirty="0"/>
              <a:t>Additional RAG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559184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C3983-C51E-C59C-B980-33EC620EBD6A}"/>
              </a:ext>
            </a:extLst>
          </p:cNvPr>
          <p:cNvSpPr txBox="1"/>
          <p:nvPr/>
        </p:nvSpPr>
        <p:spPr>
          <a:xfrm>
            <a:off x="5342492" y="0"/>
            <a:ext cx="15070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C5232-EBB7-F9AA-0B48-F0A3F7A108BA}"/>
              </a:ext>
            </a:extLst>
          </p:cNvPr>
          <p:cNvSpPr txBox="1"/>
          <p:nvPr/>
        </p:nvSpPr>
        <p:spPr>
          <a:xfrm>
            <a:off x="742544" y="982176"/>
            <a:ext cx="1070691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 for image-based classification paired with knowledge relevant to biodiversity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RAG is powerful tool to leverage LLMs and rich text-based biodiversity databases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Project still early in development but results-driven by nature of RAG and bootcamp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More research needed in prep for training image captioner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Evaluation metrics will help measure and guide improvement</a:t>
            </a:r>
          </a:p>
        </p:txBody>
      </p:sp>
    </p:spTree>
    <p:extLst>
      <p:ext uri="{BB962C8B-B14F-4D97-AF65-F5344CB8AC3E}">
        <p14:creationId xmlns:p14="http://schemas.microsoft.com/office/powerpoint/2010/main" val="1349328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FBB18-5963-6A80-1148-3684410A6409}"/>
              </a:ext>
            </a:extLst>
          </p:cNvPr>
          <p:cNvSpPr txBox="1"/>
          <p:nvPr/>
        </p:nvSpPr>
        <p:spPr>
          <a:xfrm>
            <a:off x="4757394" y="3105834"/>
            <a:ext cx="2677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 you </a:t>
            </a:r>
            <a:r>
              <a:rPr lang="en-US" sz="3600" b="1" dirty="0">
                <a:sym typeface="Wingdings" pitchFamily="2" charset="2"/>
              </a:rPr>
              <a:t>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E8859-CF93-463E-6850-BA41E3AA2450}"/>
              </a:ext>
            </a:extLst>
          </p:cNvPr>
          <p:cNvSpPr txBox="1"/>
          <p:nvPr/>
        </p:nvSpPr>
        <p:spPr>
          <a:xfrm>
            <a:off x="1484159" y="4513634"/>
            <a:ext cx="922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thanks to Graham and </a:t>
            </a:r>
            <a:r>
              <a:rPr lang="en-US" dirty="0" err="1"/>
              <a:t>Sujeevan</a:t>
            </a:r>
            <a:r>
              <a:rPr lang="en-US" dirty="0"/>
              <a:t> for their hard work on this project and for including me! </a:t>
            </a:r>
          </a:p>
        </p:txBody>
      </p:sp>
    </p:spTree>
    <p:extLst>
      <p:ext uri="{BB962C8B-B14F-4D97-AF65-F5344CB8AC3E}">
        <p14:creationId xmlns:p14="http://schemas.microsoft.com/office/powerpoint/2010/main" val="203792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D040D1-515B-DDA7-D408-1AF77394512F}"/>
              </a:ext>
            </a:extLst>
          </p:cNvPr>
          <p:cNvSpPr txBox="1"/>
          <p:nvPr/>
        </p:nvSpPr>
        <p:spPr>
          <a:xfrm>
            <a:off x="5246665" y="0"/>
            <a:ext cx="16986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RAG Basics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14022D-23EA-F492-19A4-55F9CE6C4B62}"/>
              </a:ext>
            </a:extLst>
          </p:cNvPr>
          <p:cNvGrpSpPr/>
          <p:nvPr/>
        </p:nvGrpSpPr>
        <p:grpSpPr>
          <a:xfrm>
            <a:off x="2295885" y="391844"/>
            <a:ext cx="2014083" cy="5228358"/>
            <a:chOff x="2295885" y="391844"/>
            <a:chExt cx="2014083" cy="52283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BC553CD-E425-B82B-9BC6-7D6775DF8EEC}"/>
                </a:ext>
              </a:extLst>
            </p:cNvPr>
            <p:cNvGrpSpPr/>
            <p:nvPr/>
          </p:nvGrpSpPr>
          <p:grpSpPr>
            <a:xfrm>
              <a:off x="2660904" y="738664"/>
              <a:ext cx="1307592" cy="1645920"/>
              <a:chOff x="1216152" y="1600200"/>
              <a:chExt cx="1545336" cy="184708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6FA231-F726-B950-404C-CA20D7344DB5}"/>
                  </a:ext>
                </a:extLst>
              </p:cNvPr>
              <p:cNvSpPr/>
              <p:nvPr/>
            </p:nvSpPr>
            <p:spPr>
              <a:xfrm>
                <a:off x="1216152" y="16002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8759F4-C752-564B-1165-F89BA13013C8}"/>
                  </a:ext>
                </a:extLst>
              </p:cNvPr>
              <p:cNvSpPr/>
              <p:nvPr/>
            </p:nvSpPr>
            <p:spPr>
              <a:xfrm>
                <a:off x="1368552" y="17526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4A3495-0889-51C9-A071-65E6D04CB2B0}"/>
                  </a:ext>
                </a:extLst>
              </p:cNvPr>
              <p:cNvSpPr/>
              <p:nvPr/>
            </p:nvSpPr>
            <p:spPr>
              <a:xfrm>
                <a:off x="1520952" y="19050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517554-A083-2B90-8734-82A3C6FAEA0F}"/>
                  </a:ext>
                </a:extLst>
              </p:cNvPr>
              <p:cNvSpPr/>
              <p:nvPr/>
            </p:nvSpPr>
            <p:spPr>
              <a:xfrm>
                <a:off x="1673352" y="2057400"/>
                <a:ext cx="1088136" cy="13898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  <a:p>
                <a:pPr algn="ctr"/>
                <a:r>
                  <a:rPr lang="en-US" dirty="0"/>
                  <a:t>____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2DEA21-FAC0-7D80-F9B3-F77780EEDC9B}"/>
                </a:ext>
              </a:extLst>
            </p:cNvPr>
            <p:cNvSpPr txBox="1"/>
            <p:nvPr/>
          </p:nvSpPr>
          <p:spPr>
            <a:xfrm>
              <a:off x="2420286" y="391844"/>
              <a:ext cx="1254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00249D-99BA-35B5-FA52-6245B4AD7698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3508131" y="2384584"/>
              <a:ext cx="0" cy="1261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5B352D-3D93-34A3-DC82-350348D62B0E}"/>
                </a:ext>
              </a:extLst>
            </p:cNvPr>
            <p:cNvSpPr txBox="1"/>
            <p:nvPr/>
          </p:nvSpPr>
          <p:spPr>
            <a:xfrm>
              <a:off x="2295885" y="2762953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Embedding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0C82B77-C1C5-BB83-8D14-B4485E8E2B5F}"/>
                </a:ext>
              </a:extLst>
            </p:cNvPr>
            <p:cNvSpPr/>
            <p:nvPr/>
          </p:nvSpPr>
          <p:spPr>
            <a:xfrm>
              <a:off x="2660904" y="3782258"/>
              <a:ext cx="1649064" cy="183794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Vectorstore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35755A9-3130-3C47-513F-6DBF0597C276}"/>
              </a:ext>
            </a:extLst>
          </p:cNvPr>
          <p:cNvGrpSpPr/>
          <p:nvPr/>
        </p:nvGrpSpPr>
        <p:grpSpPr>
          <a:xfrm>
            <a:off x="4309968" y="3459092"/>
            <a:ext cx="2944592" cy="1877819"/>
            <a:chOff x="4309968" y="3459092"/>
            <a:chExt cx="2944592" cy="18778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6A74E5-067F-F83F-9B95-56445B769110}"/>
                </a:ext>
              </a:extLst>
            </p:cNvPr>
            <p:cNvSpPr/>
            <p:nvPr/>
          </p:nvSpPr>
          <p:spPr>
            <a:xfrm>
              <a:off x="5906905" y="4098397"/>
              <a:ext cx="920730" cy="123851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  <a:p>
              <a:pPr algn="ctr"/>
              <a:r>
                <a:rPr lang="en-US" dirty="0"/>
                <a:t>____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396204-8A69-7C6B-08CD-D391E7B5F0A2}"/>
                </a:ext>
              </a:extLst>
            </p:cNvPr>
            <p:cNvSpPr txBox="1"/>
            <p:nvPr/>
          </p:nvSpPr>
          <p:spPr>
            <a:xfrm>
              <a:off x="5561661" y="3459092"/>
              <a:ext cx="16928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Query-Relevant </a:t>
              </a:r>
            </a:p>
            <a:p>
              <a:pPr algn="ctr"/>
              <a:r>
                <a:rPr lang="en-US" dirty="0"/>
                <a:t>Document(s)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EAB218-37EB-6688-69EE-BF6FA778A60A}"/>
                </a:ext>
              </a:extLst>
            </p:cNvPr>
            <p:cNvCxnSpPr>
              <a:cxnSpLocks/>
              <a:stCxn id="12" idx="4"/>
              <a:endCxn id="13" idx="1"/>
            </p:cNvCxnSpPr>
            <p:nvPr/>
          </p:nvCxnSpPr>
          <p:spPr>
            <a:xfrm>
              <a:off x="4309968" y="4701230"/>
              <a:ext cx="1596937" cy="16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27D4D1E-C94F-34F0-4232-2FAC97E1AECD}"/>
              </a:ext>
            </a:extLst>
          </p:cNvPr>
          <p:cNvGrpSpPr/>
          <p:nvPr/>
        </p:nvGrpSpPr>
        <p:grpSpPr>
          <a:xfrm>
            <a:off x="755725" y="2939178"/>
            <a:ext cx="8473512" cy="3517622"/>
            <a:chOff x="755725" y="2939178"/>
            <a:chExt cx="8473512" cy="35176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4E744-774E-8727-D304-F8FB74D83842}"/>
                </a:ext>
              </a:extLst>
            </p:cNvPr>
            <p:cNvSpPr txBox="1"/>
            <p:nvPr/>
          </p:nvSpPr>
          <p:spPr>
            <a:xfrm>
              <a:off x="7650535" y="2939178"/>
              <a:ext cx="1578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to LLM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F646151-330C-6625-22D1-10443DEEADD7}"/>
                </a:ext>
              </a:extLst>
            </p:cNvPr>
            <p:cNvSpPr/>
            <p:nvPr/>
          </p:nvSpPr>
          <p:spPr>
            <a:xfrm>
              <a:off x="7783186" y="3347840"/>
              <a:ext cx="1313401" cy="310896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{context}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{query}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A1186C5-BFC7-6661-7981-76D05A2BF48C}"/>
                </a:ext>
              </a:extLst>
            </p:cNvPr>
            <p:cNvSpPr/>
            <p:nvPr/>
          </p:nvSpPr>
          <p:spPr>
            <a:xfrm>
              <a:off x="755725" y="4862316"/>
              <a:ext cx="7193834" cy="1594484"/>
            </a:xfrm>
            <a:custGeom>
              <a:avLst/>
              <a:gdLst>
                <a:gd name="connsiteX0" fmla="*/ 0 w 7132320"/>
                <a:gd name="connsiteY0" fmla="*/ 0 h 1344168"/>
                <a:gd name="connsiteX1" fmla="*/ 1801368 w 7132320"/>
                <a:gd name="connsiteY1" fmla="*/ 1344168 h 1344168"/>
                <a:gd name="connsiteX2" fmla="*/ 7132320 w 7132320"/>
                <a:gd name="connsiteY2" fmla="*/ 768096 h 1344168"/>
                <a:gd name="connsiteX3" fmla="*/ 7132320 w 7132320"/>
                <a:gd name="connsiteY3" fmla="*/ 768096 h 1344168"/>
                <a:gd name="connsiteX4" fmla="*/ 7132320 w 7132320"/>
                <a:gd name="connsiteY4" fmla="*/ 786384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2320" h="1344168">
                  <a:moveTo>
                    <a:pt x="0" y="0"/>
                  </a:moveTo>
                  <a:cubicBezTo>
                    <a:pt x="306324" y="608076"/>
                    <a:pt x="612648" y="1216152"/>
                    <a:pt x="1801368" y="1344168"/>
                  </a:cubicBezTo>
                  <a:lnTo>
                    <a:pt x="7132320" y="768096"/>
                  </a:lnTo>
                  <a:lnTo>
                    <a:pt x="7132320" y="768096"/>
                  </a:lnTo>
                  <a:lnTo>
                    <a:pt x="7132320" y="786384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1474478-5B43-B22C-2026-AAE3F5866C37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6827635" y="4242515"/>
              <a:ext cx="1121924" cy="4751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80603B-D1ED-BC6C-5F2D-ACF36F5213A6}"/>
              </a:ext>
            </a:extLst>
          </p:cNvPr>
          <p:cNvGrpSpPr/>
          <p:nvPr/>
        </p:nvGrpSpPr>
        <p:grpSpPr>
          <a:xfrm>
            <a:off x="9071264" y="4414684"/>
            <a:ext cx="2736688" cy="605940"/>
            <a:chOff x="9071264" y="4414684"/>
            <a:chExt cx="2736688" cy="605940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2DB5942-696E-A2EF-8896-3E6126832E49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4" y="4717654"/>
              <a:ext cx="1480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0837789-7611-770C-9F37-1699958DF532}"/>
                </a:ext>
              </a:extLst>
            </p:cNvPr>
            <p:cNvSpPr/>
            <p:nvPr/>
          </p:nvSpPr>
          <p:spPr>
            <a:xfrm>
              <a:off x="10701528" y="4414684"/>
              <a:ext cx="1106424" cy="6059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ANSWER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D6ED49-AD96-3399-0BBA-925B1C884322}"/>
              </a:ext>
            </a:extLst>
          </p:cNvPr>
          <p:cNvGrpSpPr/>
          <p:nvPr/>
        </p:nvGrpSpPr>
        <p:grpSpPr>
          <a:xfrm>
            <a:off x="384048" y="4328112"/>
            <a:ext cx="2276856" cy="574208"/>
            <a:chOff x="384048" y="4328112"/>
            <a:chExt cx="2276856" cy="5742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4AA493-4961-C537-74D6-9DBF8997EEFB}"/>
                </a:ext>
              </a:extLst>
            </p:cNvPr>
            <p:cNvSpPr txBox="1"/>
            <p:nvPr/>
          </p:nvSpPr>
          <p:spPr>
            <a:xfrm>
              <a:off x="384048" y="4532988"/>
              <a:ext cx="7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Query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CDDA1D-EDBC-3418-7D14-442B6E2B115F}"/>
                </a:ext>
              </a:extLst>
            </p:cNvPr>
            <p:cNvCxnSpPr>
              <a:cxnSpLocks/>
              <a:stCxn id="20" idx="3"/>
              <a:endCxn id="12" idx="2"/>
            </p:cNvCxnSpPr>
            <p:nvPr/>
          </p:nvCxnSpPr>
          <p:spPr>
            <a:xfrm flipV="1">
              <a:off x="1146949" y="4701230"/>
              <a:ext cx="1513955" cy="16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387E53-97EC-D6CF-A45C-71A5B62A406C}"/>
                </a:ext>
              </a:extLst>
            </p:cNvPr>
            <p:cNvSpPr txBox="1"/>
            <p:nvPr/>
          </p:nvSpPr>
          <p:spPr>
            <a:xfrm>
              <a:off x="1186970" y="4328112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Embedding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1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A57D2F-BF29-BFCE-821C-956614309F31}"/>
              </a:ext>
            </a:extLst>
          </p:cNvPr>
          <p:cNvSpPr txBox="1"/>
          <p:nvPr/>
        </p:nvSpPr>
        <p:spPr>
          <a:xfrm>
            <a:off x="3974073" y="-14716"/>
            <a:ext cx="4243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Simple RAG Pipeline Example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44B8ACF-20A4-2621-7911-16695F5286A3}"/>
              </a:ext>
            </a:extLst>
          </p:cNvPr>
          <p:cNvSpPr/>
          <p:nvPr/>
        </p:nvSpPr>
        <p:spPr>
          <a:xfrm>
            <a:off x="7304442" y="477727"/>
            <a:ext cx="753036" cy="606292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9C323D-18D9-01C0-730D-E57D52C854F2}"/>
              </a:ext>
            </a:extLst>
          </p:cNvPr>
          <p:cNvSpPr txBox="1"/>
          <p:nvPr/>
        </p:nvSpPr>
        <p:spPr>
          <a:xfrm>
            <a:off x="8354115" y="2893635"/>
            <a:ext cx="2686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Full RAG Pipeline </a:t>
            </a:r>
          </a:p>
          <a:p>
            <a:r>
              <a:rPr lang="en-US" sz="2400" dirty="0"/>
              <a:t>(minus some imports and helper functions)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6A05A3-5AA3-EB60-75EB-CFEB86C4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8" y="477726"/>
            <a:ext cx="7109213" cy="61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8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F6041F-E6B7-0982-947E-990829D6A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948"/>
          <a:stretch/>
        </p:blipFill>
        <p:spPr>
          <a:xfrm>
            <a:off x="244475" y="369332"/>
            <a:ext cx="6938656" cy="2489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57D2F-BF29-BFCE-821C-956614309F31}"/>
              </a:ext>
            </a:extLst>
          </p:cNvPr>
          <p:cNvSpPr txBox="1"/>
          <p:nvPr/>
        </p:nvSpPr>
        <p:spPr>
          <a:xfrm>
            <a:off x="3974073" y="-14716"/>
            <a:ext cx="4243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Simple RAG Pipeline Example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44B8ACF-20A4-2621-7911-16695F5286A3}"/>
              </a:ext>
            </a:extLst>
          </p:cNvPr>
          <p:cNvSpPr/>
          <p:nvPr/>
        </p:nvSpPr>
        <p:spPr>
          <a:xfrm>
            <a:off x="7304442" y="477727"/>
            <a:ext cx="753036" cy="222244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9C323D-18D9-01C0-730D-E57D52C854F2}"/>
              </a:ext>
            </a:extLst>
          </p:cNvPr>
          <p:cNvSpPr txBox="1"/>
          <p:nvPr/>
        </p:nvSpPr>
        <p:spPr>
          <a:xfrm>
            <a:off x="8178789" y="791026"/>
            <a:ext cx="376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and split documents into chunks</a:t>
            </a:r>
          </a:p>
          <a:p>
            <a:endParaRPr lang="en-US" dirty="0"/>
          </a:p>
          <a:p>
            <a:r>
              <a:rPr lang="en-US" dirty="0"/>
              <a:t>Import Embedding model</a:t>
            </a:r>
          </a:p>
          <a:p>
            <a:endParaRPr lang="en-US" dirty="0"/>
          </a:p>
          <a:p>
            <a:r>
              <a:rPr lang="en-US" dirty="0"/>
              <a:t>Build Vectorstore from embeddings of chunks</a:t>
            </a:r>
          </a:p>
        </p:txBody>
      </p:sp>
    </p:spTree>
    <p:extLst>
      <p:ext uri="{BB962C8B-B14F-4D97-AF65-F5344CB8AC3E}">
        <p14:creationId xmlns:p14="http://schemas.microsoft.com/office/powerpoint/2010/main" val="367573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F6041F-E6B7-0982-947E-990829D6A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6600"/>
          <a:stretch/>
        </p:blipFill>
        <p:spPr>
          <a:xfrm>
            <a:off x="244475" y="369332"/>
            <a:ext cx="6938656" cy="4041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57D2F-BF29-BFCE-821C-956614309F31}"/>
              </a:ext>
            </a:extLst>
          </p:cNvPr>
          <p:cNvSpPr txBox="1"/>
          <p:nvPr/>
        </p:nvSpPr>
        <p:spPr>
          <a:xfrm>
            <a:off x="3974073" y="-14716"/>
            <a:ext cx="4243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Simple RAG Pipeline Example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44B8ACF-20A4-2621-7911-16695F5286A3}"/>
              </a:ext>
            </a:extLst>
          </p:cNvPr>
          <p:cNvSpPr/>
          <p:nvPr/>
        </p:nvSpPr>
        <p:spPr>
          <a:xfrm>
            <a:off x="7304442" y="2947595"/>
            <a:ext cx="753036" cy="136622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9C323D-18D9-01C0-730D-E57D52C854F2}"/>
              </a:ext>
            </a:extLst>
          </p:cNvPr>
          <p:cNvSpPr txBox="1"/>
          <p:nvPr/>
        </p:nvSpPr>
        <p:spPr>
          <a:xfrm>
            <a:off x="8217927" y="3355949"/>
            <a:ext cx="334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 LLM prompt with formattable </a:t>
            </a:r>
            <a:r>
              <a:rPr lang="en-US" b="1" dirty="0"/>
              <a:t>context </a:t>
            </a:r>
            <a:r>
              <a:rPr lang="en-US" dirty="0"/>
              <a:t>and </a:t>
            </a:r>
            <a:r>
              <a:rPr lang="en-US" b="1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92135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F6041F-E6B7-0982-947E-990829D6A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5504"/>
          <a:stretch/>
        </p:blipFill>
        <p:spPr>
          <a:xfrm>
            <a:off x="244475" y="369332"/>
            <a:ext cx="6938656" cy="538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57D2F-BF29-BFCE-821C-956614309F31}"/>
              </a:ext>
            </a:extLst>
          </p:cNvPr>
          <p:cNvSpPr txBox="1"/>
          <p:nvPr/>
        </p:nvSpPr>
        <p:spPr>
          <a:xfrm>
            <a:off x="3974073" y="-14716"/>
            <a:ext cx="4243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Simple RAG Pipeline Example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44B8ACF-20A4-2621-7911-16695F5286A3}"/>
              </a:ext>
            </a:extLst>
          </p:cNvPr>
          <p:cNvSpPr/>
          <p:nvPr/>
        </p:nvSpPr>
        <p:spPr>
          <a:xfrm>
            <a:off x="7324011" y="4485939"/>
            <a:ext cx="753036" cy="121561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9C323D-18D9-01C0-730D-E57D52C854F2}"/>
              </a:ext>
            </a:extLst>
          </p:cNvPr>
          <p:cNvSpPr txBox="1"/>
          <p:nvPr/>
        </p:nvSpPr>
        <p:spPr>
          <a:xfrm>
            <a:off x="8217927" y="4770580"/>
            <a:ext cx="348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 RAG Chain</a:t>
            </a:r>
          </a:p>
          <a:p>
            <a:r>
              <a:rPr lang="en-US" dirty="0"/>
              <a:t>- Query and context piped to LLM </a:t>
            </a:r>
          </a:p>
        </p:txBody>
      </p:sp>
    </p:spTree>
    <p:extLst>
      <p:ext uri="{BB962C8B-B14F-4D97-AF65-F5344CB8AC3E}">
        <p14:creationId xmlns:p14="http://schemas.microsoft.com/office/powerpoint/2010/main" val="401745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A57D2F-BF29-BFCE-821C-956614309F31}"/>
              </a:ext>
            </a:extLst>
          </p:cNvPr>
          <p:cNvSpPr txBox="1"/>
          <p:nvPr/>
        </p:nvSpPr>
        <p:spPr>
          <a:xfrm>
            <a:off x="3974073" y="-14716"/>
            <a:ext cx="4243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Simple RAG Pipeline Example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44B8ACF-20A4-2621-7911-16695F5286A3}"/>
              </a:ext>
            </a:extLst>
          </p:cNvPr>
          <p:cNvSpPr/>
          <p:nvPr/>
        </p:nvSpPr>
        <p:spPr>
          <a:xfrm>
            <a:off x="7324011" y="5904689"/>
            <a:ext cx="526210" cy="646331"/>
          </a:xfrm>
          <a:prstGeom prst="rightBrace">
            <a:avLst>
              <a:gd name="adj1" fmla="val 1134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9C323D-18D9-01C0-730D-E57D52C854F2}"/>
              </a:ext>
            </a:extLst>
          </p:cNvPr>
          <p:cNvSpPr txBox="1"/>
          <p:nvPr/>
        </p:nvSpPr>
        <p:spPr>
          <a:xfrm>
            <a:off x="8013646" y="5854034"/>
            <a:ext cx="348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the RAG Chain</a:t>
            </a:r>
          </a:p>
          <a:p>
            <a:r>
              <a:rPr lang="en-US" dirty="0"/>
              <a:t>- Ask your question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3AE4F-8DF2-91AE-09A7-BEC97D7B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8" y="477726"/>
            <a:ext cx="7109213" cy="61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F0D5828-E6E2-444A-3C51-66C91610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53" y="847059"/>
            <a:ext cx="3363971" cy="152970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F3FD2C-7218-4DF3-0E48-94B59B29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743" y="1013954"/>
            <a:ext cx="3363971" cy="1548350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57D2F-BF29-BFCE-821C-956614309F31}"/>
              </a:ext>
            </a:extLst>
          </p:cNvPr>
          <p:cNvSpPr txBox="1"/>
          <p:nvPr/>
        </p:nvSpPr>
        <p:spPr>
          <a:xfrm>
            <a:off x="3974073" y="-14716"/>
            <a:ext cx="4243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Simple RAG Pipeline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AC9A1-9E30-E9C4-0BA5-56B2C2C98738}"/>
              </a:ext>
            </a:extLst>
          </p:cNvPr>
          <p:cNvSpPr txBox="1"/>
          <p:nvPr/>
        </p:nvSpPr>
        <p:spPr>
          <a:xfrm>
            <a:off x="7707353" y="459106"/>
            <a:ext cx="388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Vectorstore from few Wikipedia articles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D10F0-B2E6-1C97-121C-08B12C34626C}"/>
              </a:ext>
            </a:extLst>
          </p:cNvPr>
          <p:cNvSpPr txBox="1"/>
          <p:nvPr/>
        </p:nvSpPr>
        <p:spPr>
          <a:xfrm>
            <a:off x="7622581" y="3220952"/>
            <a:ext cx="42438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Relevant Context:</a:t>
            </a:r>
          </a:p>
          <a:p>
            <a:r>
              <a:rPr lang="en-CA" dirty="0">
                <a:highlight>
                  <a:srgbClr val="00FFFF"/>
                </a:highlight>
              </a:rPr>
              <a:t>The colouration is predominantly reddish and black, and though of varying wing shape, the forewings are always elongated tipwards, hence the common name.</a:t>
            </a:r>
            <a:endParaRPr lang="en-US" dirty="0">
              <a:highlight>
                <a:srgbClr val="00FFFF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B9475-B35F-B1C9-E4ED-8596BF9AE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719" y="1197544"/>
            <a:ext cx="3446273" cy="1548349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  <a:effectLst>
            <a:softEdge rad="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A128-CCBA-2AC5-BA8D-B05AD3AF4F05}"/>
              </a:ext>
            </a:extLst>
          </p:cNvPr>
          <p:cNvCxnSpPr>
            <a:cxnSpLocks/>
          </p:cNvCxnSpPr>
          <p:nvPr/>
        </p:nvCxnSpPr>
        <p:spPr>
          <a:xfrm>
            <a:off x="9348395" y="2113608"/>
            <a:ext cx="365760" cy="1459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35E315-96C6-D31C-8A3E-A0DC8AB7C6C0}"/>
              </a:ext>
            </a:extLst>
          </p:cNvPr>
          <p:cNvSpPr txBox="1"/>
          <p:nvPr/>
        </p:nvSpPr>
        <p:spPr>
          <a:xfrm>
            <a:off x="13150048" y="4328948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EF77A-2465-9665-8BB0-5E56B0F48D2B}"/>
              </a:ext>
            </a:extLst>
          </p:cNvPr>
          <p:cNvSpPr txBox="1"/>
          <p:nvPr/>
        </p:nvSpPr>
        <p:spPr>
          <a:xfrm>
            <a:off x="7633971" y="5136874"/>
            <a:ext cx="3806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Query:</a:t>
            </a:r>
          </a:p>
          <a:p>
            <a:r>
              <a:rPr lang="en-US" dirty="0"/>
              <a:t>What wing shape and </a:t>
            </a:r>
            <a:r>
              <a:rPr lang="en-US" dirty="0" err="1"/>
              <a:t>colouration</a:t>
            </a:r>
            <a:r>
              <a:rPr lang="en-US" dirty="0"/>
              <a:t> are found in </a:t>
            </a:r>
            <a:r>
              <a:rPr lang="en-US" dirty="0" err="1"/>
              <a:t>Heliconiiae</a:t>
            </a:r>
            <a:r>
              <a:rPr lang="en-US" dirty="0"/>
              <a:t> butterflies?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77174-CF61-DA2F-600E-529B4FE18BA7}"/>
              </a:ext>
            </a:extLst>
          </p:cNvPr>
          <p:cNvSpPr txBox="1"/>
          <p:nvPr/>
        </p:nvSpPr>
        <p:spPr>
          <a:xfrm>
            <a:off x="13225132" y="5604109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270C20-BB4B-BAF9-6187-83BCE5389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28" y="477726"/>
            <a:ext cx="7109213" cy="61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3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5652</TotalTime>
  <Words>1713</Words>
  <Application>Microsoft Macintosh PowerPoint</Application>
  <PresentationFormat>Widescreen</PresentationFormat>
  <Paragraphs>685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Lesperance</dc:creator>
  <cp:lastModifiedBy>Nathaniel Lesperance</cp:lastModifiedBy>
  <cp:revision>7</cp:revision>
  <dcterms:created xsi:type="dcterms:W3CDTF">2024-04-26T18:49:02Z</dcterms:created>
  <dcterms:modified xsi:type="dcterms:W3CDTF">2024-05-01T11:39:02Z</dcterms:modified>
</cp:coreProperties>
</file>